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21"/>
  </p:notesMasterIdLst>
  <p:sldIdLst>
    <p:sldId id="532" r:id="rId2"/>
    <p:sldId id="533" r:id="rId3"/>
    <p:sldId id="257" r:id="rId4"/>
    <p:sldId id="259" r:id="rId5"/>
    <p:sldId id="261" r:id="rId6"/>
    <p:sldId id="263" r:id="rId7"/>
    <p:sldId id="264" r:id="rId8"/>
    <p:sldId id="616" r:id="rId9"/>
    <p:sldId id="267" r:id="rId10"/>
    <p:sldId id="268" r:id="rId11"/>
    <p:sldId id="269" r:id="rId12"/>
    <p:sldId id="271" r:id="rId13"/>
    <p:sldId id="272" r:id="rId14"/>
    <p:sldId id="274" r:id="rId15"/>
    <p:sldId id="275" r:id="rId16"/>
    <p:sldId id="276" r:id="rId17"/>
    <p:sldId id="277" r:id="rId18"/>
    <p:sldId id="617" r:id="rId19"/>
    <p:sldId id="278" r:id="rId20"/>
    <p:sldId id="280" r:id="rId21"/>
    <p:sldId id="281" r:id="rId22"/>
    <p:sldId id="282" r:id="rId23"/>
    <p:sldId id="283" r:id="rId24"/>
    <p:sldId id="286" r:id="rId25"/>
    <p:sldId id="287" r:id="rId26"/>
    <p:sldId id="290" r:id="rId27"/>
    <p:sldId id="534" r:id="rId28"/>
    <p:sldId id="618" r:id="rId29"/>
    <p:sldId id="536" r:id="rId30"/>
    <p:sldId id="292" r:id="rId31"/>
    <p:sldId id="294" r:id="rId32"/>
    <p:sldId id="295" r:id="rId33"/>
    <p:sldId id="297" r:id="rId34"/>
    <p:sldId id="298" r:id="rId35"/>
    <p:sldId id="300" r:id="rId36"/>
    <p:sldId id="301" r:id="rId37"/>
    <p:sldId id="303" r:id="rId38"/>
    <p:sldId id="304" r:id="rId39"/>
    <p:sldId id="305" r:id="rId40"/>
    <p:sldId id="619" r:id="rId41"/>
    <p:sldId id="620" r:id="rId42"/>
    <p:sldId id="621" r:id="rId43"/>
    <p:sldId id="622" r:id="rId44"/>
    <p:sldId id="537" r:id="rId45"/>
    <p:sldId id="623" r:id="rId46"/>
    <p:sldId id="540" r:id="rId47"/>
    <p:sldId id="315" r:id="rId48"/>
    <p:sldId id="316" r:id="rId49"/>
    <p:sldId id="318" r:id="rId50"/>
    <p:sldId id="319" r:id="rId51"/>
    <p:sldId id="624" r:id="rId52"/>
    <p:sldId id="625" r:id="rId53"/>
    <p:sldId id="320" r:id="rId54"/>
    <p:sldId id="322" r:id="rId55"/>
    <p:sldId id="328" r:id="rId56"/>
    <p:sldId id="329" r:id="rId57"/>
    <p:sldId id="541" r:id="rId58"/>
    <p:sldId id="626" r:id="rId59"/>
    <p:sldId id="543" r:id="rId60"/>
    <p:sldId id="336" r:id="rId61"/>
    <p:sldId id="338" r:id="rId62"/>
    <p:sldId id="339" r:id="rId63"/>
    <p:sldId id="345" r:id="rId64"/>
    <p:sldId id="340" r:id="rId65"/>
    <p:sldId id="341" r:id="rId66"/>
    <p:sldId id="544" r:id="rId67"/>
    <p:sldId id="627" r:id="rId68"/>
    <p:sldId id="546" r:id="rId69"/>
    <p:sldId id="348" r:id="rId70"/>
    <p:sldId id="350" r:id="rId71"/>
    <p:sldId id="351" r:id="rId72"/>
    <p:sldId id="354" r:id="rId73"/>
    <p:sldId id="547" r:id="rId74"/>
    <p:sldId id="628" r:id="rId75"/>
    <p:sldId id="549" r:id="rId76"/>
    <p:sldId id="363" r:id="rId77"/>
    <p:sldId id="630" r:id="rId78"/>
    <p:sldId id="629" r:id="rId79"/>
    <p:sldId id="364" r:id="rId80"/>
    <p:sldId id="631" r:id="rId81"/>
    <p:sldId id="632" r:id="rId82"/>
    <p:sldId id="717" r:id="rId83"/>
    <p:sldId id="718" r:id="rId84"/>
    <p:sldId id="550" r:id="rId85"/>
    <p:sldId id="633" r:id="rId86"/>
    <p:sldId id="553" r:id="rId87"/>
    <p:sldId id="367" r:id="rId88"/>
    <p:sldId id="368" r:id="rId89"/>
    <p:sldId id="369" r:id="rId90"/>
    <p:sldId id="371" r:id="rId91"/>
    <p:sldId id="376" r:id="rId92"/>
    <p:sldId id="374" r:id="rId93"/>
    <p:sldId id="375" r:id="rId94"/>
    <p:sldId id="377" r:id="rId95"/>
    <p:sldId id="378" r:id="rId96"/>
    <p:sldId id="379" r:id="rId97"/>
    <p:sldId id="380" r:id="rId98"/>
    <p:sldId id="381" r:id="rId99"/>
    <p:sldId id="382" r:id="rId100"/>
    <p:sldId id="383" r:id="rId101"/>
    <p:sldId id="642" r:id="rId102"/>
    <p:sldId id="643" r:id="rId103"/>
    <p:sldId id="644" r:id="rId104"/>
    <p:sldId id="645" r:id="rId105"/>
    <p:sldId id="646" r:id="rId106"/>
    <p:sldId id="647" r:id="rId107"/>
    <p:sldId id="648" r:id="rId108"/>
    <p:sldId id="649" r:id="rId109"/>
    <p:sldId id="554" r:id="rId110"/>
    <p:sldId id="650" r:id="rId111"/>
    <p:sldId id="556" r:id="rId112"/>
    <p:sldId id="387" r:id="rId113"/>
    <p:sldId id="634" r:id="rId114"/>
    <p:sldId id="388" r:id="rId115"/>
    <p:sldId id="389" r:id="rId116"/>
    <p:sldId id="392" r:id="rId117"/>
    <p:sldId id="393" r:id="rId118"/>
    <p:sldId id="635" r:id="rId119"/>
    <p:sldId id="636" r:id="rId120"/>
    <p:sldId id="637" r:id="rId121"/>
    <p:sldId id="638" r:id="rId122"/>
    <p:sldId id="639" r:id="rId123"/>
    <p:sldId id="640" r:id="rId124"/>
    <p:sldId id="557" r:id="rId125"/>
    <p:sldId id="641" r:id="rId126"/>
    <p:sldId id="559" r:id="rId127"/>
    <p:sldId id="397" r:id="rId128"/>
    <p:sldId id="399" r:id="rId129"/>
    <p:sldId id="400" r:id="rId130"/>
    <p:sldId id="651" r:id="rId131"/>
    <p:sldId id="404" r:id="rId132"/>
    <p:sldId id="405" r:id="rId133"/>
    <p:sldId id="654" r:id="rId134"/>
    <p:sldId id="655" r:id="rId135"/>
    <p:sldId id="561" r:id="rId136"/>
    <p:sldId id="656" r:id="rId137"/>
    <p:sldId id="560" r:id="rId138"/>
    <p:sldId id="409" r:id="rId139"/>
    <p:sldId id="410" r:id="rId140"/>
    <p:sldId id="411" r:id="rId141"/>
    <p:sldId id="657" r:id="rId142"/>
    <p:sldId id="658" r:id="rId143"/>
    <p:sldId id="413" r:id="rId144"/>
    <p:sldId id="659" r:id="rId145"/>
    <p:sldId id="415" r:id="rId146"/>
    <p:sldId id="416" r:id="rId147"/>
    <p:sldId id="660" r:id="rId148"/>
    <p:sldId id="417" r:id="rId149"/>
    <p:sldId id="418" r:id="rId150"/>
    <p:sldId id="421" r:id="rId151"/>
    <p:sldId id="422" r:id="rId152"/>
    <p:sldId id="562" r:id="rId153"/>
    <p:sldId id="661" r:id="rId154"/>
    <p:sldId id="569" r:id="rId155"/>
    <p:sldId id="662" r:id="rId156"/>
    <p:sldId id="663" r:id="rId157"/>
    <p:sldId id="664" r:id="rId158"/>
    <p:sldId id="665" r:id="rId159"/>
    <p:sldId id="666" r:id="rId160"/>
    <p:sldId id="667" r:id="rId161"/>
    <p:sldId id="668" r:id="rId162"/>
    <p:sldId id="669" r:id="rId163"/>
    <p:sldId id="670" r:id="rId164"/>
    <p:sldId id="671" r:id="rId165"/>
    <p:sldId id="672" r:id="rId166"/>
    <p:sldId id="673" r:id="rId167"/>
    <p:sldId id="674" r:id="rId168"/>
    <p:sldId id="675" r:id="rId169"/>
    <p:sldId id="676" r:id="rId170"/>
    <p:sldId id="677" r:id="rId171"/>
    <p:sldId id="678" r:id="rId172"/>
    <p:sldId id="679" r:id="rId173"/>
    <p:sldId id="680" r:id="rId174"/>
    <p:sldId id="681" r:id="rId175"/>
    <p:sldId id="682" r:id="rId176"/>
    <p:sldId id="683" r:id="rId177"/>
    <p:sldId id="684" r:id="rId178"/>
    <p:sldId id="563" r:id="rId179"/>
    <p:sldId id="685" r:id="rId180"/>
    <p:sldId id="596" r:id="rId181"/>
    <p:sldId id="687" r:id="rId182"/>
    <p:sldId id="688" r:id="rId183"/>
    <p:sldId id="693" r:id="rId184"/>
    <p:sldId id="691" r:id="rId185"/>
    <p:sldId id="690" r:id="rId186"/>
    <p:sldId id="692" r:id="rId187"/>
    <p:sldId id="695" r:id="rId188"/>
    <p:sldId id="694" r:id="rId189"/>
    <p:sldId id="696" r:id="rId190"/>
    <p:sldId id="705" r:id="rId191"/>
    <p:sldId id="697" r:id="rId192"/>
    <p:sldId id="686" r:id="rId193"/>
    <p:sldId id="597" r:id="rId194"/>
    <p:sldId id="706" r:id="rId195"/>
    <p:sldId id="707" r:id="rId196"/>
    <p:sldId id="598" r:id="rId197"/>
    <p:sldId id="708" r:id="rId198"/>
    <p:sldId id="477" r:id="rId199"/>
    <p:sldId id="599" r:id="rId200"/>
    <p:sldId id="709" r:id="rId201"/>
    <p:sldId id="482" r:id="rId202"/>
    <p:sldId id="564" r:id="rId203"/>
    <p:sldId id="711" r:id="rId204"/>
    <p:sldId id="601" r:id="rId205"/>
    <p:sldId id="602" r:id="rId206"/>
    <p:sldId id="712" r:id="rId207"/>
    <p:sldId id="487" r:id="rId208"/>
    <p:sldId id="713" r:id="rId209"/>
    <p:sldId id="565" r:id="rId210"/>
    <p:sldId id="714" r:id="rId211"/>
    <p:sldId id="611" r:id="rId212"/>
    <p:sldId id="612" r:id="rId213"/>
    <p:sldId id="715" r:id="rId214"/>
    <p:sldId id="566" r:id="rId215"/>
    <p:sldId id="608" r:id="rId216"/>
    <p:sldId id="609" r:id="rId217"/>
    <p:sldId id="610" r:id="rId218"/>
    <p:sldId id="716" r:id="rId219"/>
    <p:sldId id="615" r:id="rId2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00" autoAdjust="0"/>
  </p:normalViewPr>
  <p:slideViewPr>
    <p:cSldViewPr>
      <p:cViewPr varScale="1">
        <p:scale>
          <a:sx n="72" d="100"/>
          <a:sy n="72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8B36C-A3C2-4FE3-B59D-87108EBD7125}" type="datetimeFigureOut">
              <a:rPr lang="en-AU" smtClean="0"/>
              <a:pPr/>
              <a:t>12/04/2019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0E6A7-3D62-49A0-B669-B939813B07B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246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7369BE3-51C8-438A-BACD-70447233552D}" type="datetimeFigureOut">
              <a:rPr lang="en-AU" smtClean="0"/>
              <a:pPr/>
              <a:t>12/04/2019</a:t>
            </a:fld>
            <a:endParaRPr lang="en-A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811B00-CE74-45C2-9F72-E46514383CEA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26.jpe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lyn\Pictures\OSCOV\OSCOV Logo.g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65301" y="476672"/>
            <a:ext cx="2376264" cy="2376264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752D6F-B5B6-42E7-B627-A427B233A6EA}"/>
              </a:ext>
            </a:extLst>
          </p:cNvPr>
          <p:cNvSpPr/>
          <p:nvPr/>
        </p:nvSpPr>
        <p:spPr>
          <a:xfrm>
            <a:off x="12509" y="3405809"/>
            <a:ext cx="91440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Oscov</a:t>
            </a:r>
            <a:r>
              <a:rPr lang="en-US" sz="6600" b="1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’s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Victorian orchids of the year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87040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ilyn\Documents\VOOTY 2018 competition\2018 VOOTY comp\1 Aust Native Hybrid\oo1764b.jpg"/>
          <p:cNvPicPr>
            <a:picLocks noChangeAspect="1" noChangeArrowheads="1"/>
          </p:cNvPicPr>
          <p:nvPr/>
        </p:nvPicPr>
        <p:blipFill rotWithShape="1">
          <a:blip r:embed="rId2" cstate="print"/>
          <a:srcRect r="18182"/>
          <a:stretch/>
        </p:blipFill>
        <p:spPr bwMode="auto">
          <a:xfrm>
            <a:off x="2843808" y="908720"/>
            <a:ext cx="3456384" cy="5632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765.JPG"/>
          <p:cNvPicPr>
            <a:picLocks noChangeAspect="1" noChangeArrowheads="1"/>
          </p:cNvPicPr>
          <p:nvPr/>
        </p:nvPicPr>
        <p:blipFill rotWithShape="1">
          <a:blip r:embed="rId2" cstate="print"/>
          <a:srcRect l="15836" t="5865" r="12903"/>
          <a:stretch/>
        </p:blipFill>
        <p:spPr bwMode="auto">
          <a:xfrm>
            <a:off x="1691680" y="836712"/>
            <a:ext cx="5832648" cy="5778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Dark Knight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Sukhilicious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B92D5FCF-4A1E-4BFC-AFC9-FDC98BC7449C}"/>
              </a:ext>
            </a:extLst>
          </p:cNvPr>
          <p:cNvSpPr txBox="1">
            <a:spLocks/>
          </p:cNvSpPr>
          <p:nvPr/>
        </p:nvSpPr>
        <p:spPr>
          <a:xfrm>
            <a:off x="6228184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80.4</a:t>
            </a:r>
          </a:p>
        </p:txBody>
      </p:sp>
      <p:pic>
        <p:nvPicPr>
          <p:cNvPr id="4" name="Picture 2" descr="C:\Users\Marilyn\Documents\VOOTY 2018 competition\2018 VOOTY comp\6Paph Hybrid\oo1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492895"/>
            <a:ext cx="2520280" cy="4002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5463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79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974131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6842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Traveller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‘Frances’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Julian &amp; Frances Coker</a:t>
            </a: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B92D5FCF-4A1E-4BFC-AFC9-FDC98BC7449C}"/>
              </a:ext>
            </a:extLst>
          </p:cNvPr>
          <p:cNvSpPr txBox="1">
            <a:spLocks/>
          </p:cNvSpPr>
          <p:nvPr/>
        </p:nvSpPr>
        <p:spPr>
          <a:xfrm>
            <a:off x="6588224" y="522920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78.2</a:t>
            </a:r>
          </a:p>
        </p:txBody>
      </p:sp>
      <p:pic>
        <p:nvPicPr>
          <p:cNvPr id="4" name="Picture 2" descr="C:\Users\Marilyn\Documents\VOOTY 2018 competition\2018 VOOTY comp\6Paph Hybrid\oo1798.JPG"/>
          <p:cNvPicPr>
            <a:picLocks noChangeAspect="1" noChangeArrowheads="1"/>
          </p:cNvPicPr>
          <p:nvPr/>
        </p:nvPicPr>
        <p:blipFill rotWithShape="1">
          <a:blip r:embed="rId2" cstate="print"/>
          <a:srcRect l="7936" t="11313" r="17460"/>
          <a:stretch/>
        </p:blipFill>
        <p:spPr bwMode="auto">
          <a:xfrm>
            <a:off x="3131840" y="1628800"/>
            <a:ext cx="3312368" cy="4972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8579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79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5084352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2577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Golden Goblet ‘Brian’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B92D5FCF-4A1E-4BFC-AFC9-FDC98BC7449C}"/>
              </a:ext>
            </a:extLst>
          </p:cNvPr>
          <p:cNvSpPr txBox="1">
            <a:spLocks/>
          </p:cNvSpPr>
          <p:nvPr/>
        </p:nvSpPr>
        <p:spPr>
          <a:xfrm>
            <a:off x="6372454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81.4</a:t>
            </a:r>
          </a:p>
        </p:txBody>
      </p:sp>
      <p:pic>
        <p:nvPicPr>
          <p:cNvPr id="4" name="Picture 2" descr="C:\Users\Marilyn\Documents\VOOTY 2018 competition\2018 VOOTY comp\6Paph Hybrid\oo1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8058" y="1772816"/>
            <a:ext cx="3564396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302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59"/>
            <a:ext cx="5472608" cy="50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416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Memoria Marg’s Sister ‘Barb’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Cory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Haugh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B92D5FCF-4A1E-4BFC-AFC9-FDC98BC7449C}"/>
              </a:ext>
            </a:extLst>
          </p:cNvPr>
          <p:cNvSpPr txBox="1">
            <a:spLocks/>
          </p:cNvSpPr>
          <p:nvPr/>
        </p:nvSpPr>
        <p:spPr>
          <a:xfrm>
            <a:off x="6043419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79.9</a:t>
            </a:r>
          </a:p>
        </p:txBody>
      </p:sp>
      <p:pic>
        <p:nvPicPr>
          <p:cNvPr id="4" name="Picture 2" descr="C:\Users\Marilyn\Documents\VOOTY 2018 competition\2018 VOOTY comp\6Paph Hybrid\oo1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564904"/>
            <a:ext cx="2664296" cy="4002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4812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805a.JPG"/>
          <p:cNvPicPr>
            <a:picLocks noChangeAspect="1" noChangeArrowheads="1"/>
          </p:cNvPicPr>
          <p:nvPr/>
        </p:nvPicPr>
        <p:blipFill rotWithShape="1">
          <a:blip r:embed="rId2" cstate="print"/>
          <a:srcRect l="17004" t="4858" r="17409" b="10121"/>
          <a:stretch/>
        </p:blipFill>
        <p:spPr bwMode="auto">
          <a:xfrm>
            <a:off x="1547664" y="1052736"/>
            <a:ext cx="6165941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66411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365036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C44792-13DF-4F10-BAD4-04AE4D3B3326}"/>
              </a:ext>
            </a:extLst>
          </p:cNvPr>
          <p:cNvSpPr/>
          <p:nvPr/>
        </p:nvSpPr>
        <p:spPr>
          <a:xfrm>
            <a:off x="-53193" y="180478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Hulks Moon ‘Alpha’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7A4DD731-27C2-4351-866D-94C2F8211F3F}"/>
              </a:ext>
            </a:extLst>
          </p:cNvPr>
          <p:cNvSpPr txBox="1">
            <a:spLocks/>
          </p:cNvSpPr>
          <p:nvPr/>
        </p:nvSpPr>
        <p:spPr>
          <a:xfrm>
            <a:off x="7164288" y="5373216"/>
            <a:ext cx="2160240" cy="91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81.3</a:t>
            </a:r>
          </a:p>
        </p:txBody>
      </p:sp>
      <p:pic>
        <p:nvPicPr>
          <p:cNvPr id="5" name="Picture 2" descr="C:\Users\Marilyn\Documents\VOOTY 2018 competition\2018 VOOTY comp\1 Aust Native Hybrid\oo1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64" y="1753411"/>
            <a:ext cx="6804756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Golden Goblet ‘Brian’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510235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28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paphiopedilum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species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Stawell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23171161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B01BDA-ABF8-4C4D-89F3-C5DF81B09566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charlesworthii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album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‘Alexandra’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3" name="Picture 2" descr="C:\Users\Marilyn\Documents\VOOTY 2018 competition\2018 VOOTY comp\7Paph Species\oo1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439884"/>
            <a:ext cx="4413737" cy="4047863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B92D5FCF-4A1E-4BFC-AFC9-FDC98BC7449C}"/>
              </a:ext>
            </a:extLst>
          </p:cNvPr>
          <p:cNvSpPr txBox="1">
            <a:spLocks/>
          </p:cNvSpPr>
          <p:nvPr/>
        </p:nvSpPr>
        <p:spPr>
          <a:xfrm>
            <a:off x="6753489" y="5263611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79.0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ilyn\Documents\VOOTY 2018 competition\2018 VOOTY comp\7Paph Species\oo1742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052736"/>
            <a:ext cx="5205958" cy="535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59577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462F92-4082-4BB4-BBB2-0ABEC05CC179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wardii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f.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album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‘Julian’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58EAD6D1-4699-4AFE-879A-DF0412EC37A9}"/>
              </a:ext>
            </a:extLst>
          </p:cNvPr>
          <p:cNvSpPr txBox="1">
            <a:spLocks/>
          </p:cNvSpPr>
          <p:nvPr/>
        </p:nvSpPr>
        <p:spPr>
          <a:xfrm>
            <a:off x="6084168" y="5278725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77.6</a:t>
            </a:r>
          </a:p>
        </p:txBody>
      </p:sp>
      <p:pic>
        <p:nvPicPr>
          <p:cNvPr id="6" name="Picture 2" descr="C:\Users\Marilyn\Documents\VOOTY 2018 competition\2018 VOOTY comp\7Paph Species\oo1763.JPG"/>
          <p:cNvPicPr>
            <a:picLocks noChangeAspect="1" noChangeArrowheads="1"/>
          </p:cNvPicPr>
          <p:nvPr/>
        </p:nvPicPr>
        <p:blipFill rotWithShape="1">
          <a:blip r:embed="rId2" cstate="print"/>
          <a:srcRect l="7567" t="14237" r="3531" b="6277"/>
          <a:stretch/>
        </p:blipFill>
        <p:spPr bwMode="auto">
          <a:xfrm>
            <a:off x="3347864" y="2636912"/>
            <a:ext cx="2736304" cy="3900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7Paph Species\oo176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96752"/>
            <a:ext cx="333959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callosum</a:t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var.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sublaeve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‘Seville’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Cory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Haugh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010F2671-A1F3-4A76-8583-6AA2E21591FF}"/>
              </a:ext>
            </a:extLst>
          </p:cNvPr>
          <p:cNvSpPr txBox="1">
            <a:spLocks/>
          </p:cNvSpPr>
          <p:nvPr/>
        </p:nvSpPr>
        <p:spPr>
          <a:xfrm>
            <a:off x="5892967" y="5013176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78.9</a:t>
            </a:r>
          </a:p>
        </p:txBody>
      </p:sp>
      <p:pic>
        <p:nvPicPr>
          <p:cNvPr id="6" name="Picture 2" descr="C:\Users\Marilyn\Documents\VOOTY 2018 competition\2018 VOOTY comp\7Paph Species\oo1766.JPG"/>
          <p:cNvPicPr>
            <a:picLocks noChangeAspect="1" noChangeArrowheads="1"/>
          </p:cNvPicPr>
          <p:nvPr/>
        </p:nvPicPr>
        <p:blipFill rotWithShape="1">
          <a:blip r:embed="rId2" cstate="print"/>
          <a:srcRect b="8701"/>
          <a:stretch/>
        </p:blipFill>
        <p:spPr bwMode="auto">
          <a:xfrm>
            <a:off x="3419872" y="2564904"/>
            <a:ext cx="2448272" cy="394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7Paph Species\oo1766a.JPG"/>
          <p:cNvPicPr>
            <a:picLocks noChangeAspect="1" noChangeArrowheads="1"/>
          </p:cNvPicPr>
          <p:nvPr/>
        </p:nvPicPr>
        <p:blipFill rotWithShape="1">
          <a:blip r:embed="rId2" cstate="print"/>
          <a:srcRect l="18487" r="21849" b="16807"/>
          <a:stretch/>
        </p:blipFill>
        <p:spPr bwMode="auto">
          <a:xfrm>
            <a:off x="1835696" y="1196752"/>
            <a:ext cx="5472608" cy="5087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rungsuriyanum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‘Kingston’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Bill &amp; Jan Miles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010F2671-A1F3-4A76-8583-6AA2E21591FF}"/>
              </a:ext>
            </a:extLst>
          </p:cNvPr>
          <p:cNvSpPr txBox="1">
            <a:spLocks/>
          </p:cNvSpPr>
          <p:nvPr/>
        </p:nvSpPr>
        <p:spPr>
          <a:xfrm>
            <a:off x="6084168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 err="1"/>
              <a:t>CBM</a:t>
            </a:r>
            <a:r>
              <a:rPr lang="en-AU" sz="2000" b="1" dirty="0"/>
              <a:t>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7" name="Picture 2" descr="C:\Users\Marilyn\Documents\VOOTY 2018 competition\2018 VOOTY comp\7Paph Species\oo1785.JPG"/>
          <p:cNvPicPr>
            <a:picLocks noChangeAspect="1" noChangeArrowheads="1"/>
          </p:cNvPicPr>
          <p:nvPr/>
        </p:nvPicPr>
        <p:blipFill rotWithShape="1">
          <a:blip r:embed="rId2" cstate="print"/>
          <a:srcRect l="27437" t="7441" r="28839" b="13173"/>
          <a:stretch/>
        </p:blipFill>
        <p:spPr bwMode="auto">
          <a:xfrm>
            <a:off x="3059832" y="2379730"/>
            <a:ext cx="3024336" cy="4118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40955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7Paph Species\oo1785a.JPG"/>
          <p:cNvPicPr>
            <a:picLocks noChangeAspect="1" noChangeArrowheads="1"/>
          </p:cNvPicPr>
          <p:nvPr/>
        </p:nvPicPr>
        <p:blipFill rotWithShape="1">
          <a:blip r:embed="rId2" cstate="print"/>
          <a:srcRect l="28652" t="12359" r="26685" b="16854"/>
          <a:stretch/>
        </p:blipFill>
        <p:spPr bwMode="auto">
          <a:xfrm>
            <a:off x="2267744" y="1196751"/>
            <a:ext cx="4392488" cy="5221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386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1 Aust Native Hybrid\oo176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668853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malipoense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‘Julian’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010F2671-A1F3-4A76-8583-6AA2E21591FF}"/>
              </a:ext>
            </a:extLst>
          </p:cNvPr>
          <p:cNvSpPr txBox="1">
            <a:spLocks/>
          </p:cNvSpPr>
          <p:nvPr/>
        </p:nvSpPr>
        <p:spPr>
          <a:xfrm>
            <a:off x="5523228" y="4941168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r>
              <a:rPr lang="en-AU" sz="2000" b="1" dirty="0"/>
              <a:t/>
            </a:r>
            <a:br>
              <a:rPr lang="en-AU" sz="2000" b="1" dirty="0"/>
            </a:br>
            <a:r>
              <a:rPr lang="en-AU" sz="2000" b="1" dirty="0"/>
              <a:t>78.9</a:t>
            </a:r>
          </a:p>
        </p:txBody>
      </p:sp>
      <p:pic>
        <p:nvPicPr>
          <p:cNvPr id="6" name="Picture 2" descr="C:\Users\Marilyn\Documents\VOOTY 2018 competition\2018 VOOTY comp\7Paph Species\oo1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492896"/>
            <a:ext cx="1691076" cy="4064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1258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412776"/>
            <a:ext cx="5472608" cy="49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627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</a:t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lowii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f.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aureum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‘Alexandra’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5760720" cy="413918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010F2671-A1F3-4A76-8583-6AA2E21591FF}"/>
              </a:ext>
            </a:extLst>
          </p:cNvPr>
          <p:cNvSpPr txBox="1">
            <a:spLocks/>
          </p:cNvSpPr>
          <p:nvPr/>
        </p:nvSpPr>
        <p:spPr>
          <a:xfrm>
            <a:off x="5607069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r>
              <a:rPr lang="en-AU" sz="2000" b="1" dirty="0"/>
              <a:t/>
            </a:r>
            <a:br>
              <a:rPr lang="en-AU" sz="2000" b="1" dirty="0"/>
            </a:br>
            <a:r>
              <a:rPr lang="en-AU" sz="2000" b="1" dirty="0"/>
              <a:t>79.9</a:t>
            </a:r>
          </a:p>
        </p:txBody>
      </p:sp>
    </p:spTree>
    <p:extLst>
      <p:ext uri="{BB962C8B-B14F-4D97-AF65-F5344CB8AC3E}">
        <p14:creationId xmlns:p14="http://schemas.microsoft.com/office/powerpoint/2010/main" val="5585850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7Paph Species\oo179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776864" cy="5022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16324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16220996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malipoense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‘Julian’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636912"/>
            <a:ext cx="4320480" cy="38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471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891" y="1268760"/>
            <a:ext cx="8928992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Any other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North-East Melbourne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Orchid Society</a:t>
            </a:r>
          </a:p>
        </p:txBody>
      </p:sp>
    </p:spTree>
    <p:extLst>
      <p:ext uri="{BB962C8B-B14F-4D97-AF65-F5344CB8AC3E}">
        <p14:creationId xmlns:p14="http://schemas.microsoft.com/office/powerpoint/2010/main" val="30475963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A2CDC9-BD7B-4B54-867D-46F3145363C8}"/>
              </a:ext>
            </a:extLst>
          </p:cNvPr>
          <p:cNvSpPr/>
          <p:nvPr/>
        </p:nvSpPr>
        <p:spPr>
          <a:xfrm>
            <a:off x="539552" y="1268760"/>
            <a:ext cx="4211960" cy="3200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Fredclarkeara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After Dark ‘Julian’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010F2671-A1F3-4A76-8583-6AA2E21591FF}"/>
              </a:ext>
            </a:extLst>
          </p:cNvPr>
          <p:cNvSpPr txBox="1">
            <a:spLocks/>
          </p:cNvSpPr>
          <p:nvPr/>
        </p:nvSpPr>
        <p:spPr>
          <a:xfrm>
            <a:off x="3347864" y="4941168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r>
              <a:rPr lang="en-AU" sz="2000" b="1" dirty="0"/>
              <a:t/>
            </a:r>
            <a:br>
              <a:rPr lang="en-AU" sz="2000" b="1" dirty="0"/>
            </a:br>
            <a:r>
              <a:rPr lang="en-AU" sz="2000" b="1" dirty="0"/>
              <a:t>78.0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24744"/>
            <a:ext cx="3312368" cy="5329173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768752" cy="5069954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A288049-AB2D-4198-BCCD-12D61A62916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Lycaste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Hanamikouji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‘Hannah Hudson’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Scerri</a:t>
            </a:r>
          </a:p>
        </p:txBody>
      </p:sp>
      <p:pic>
        <p:nvPicPr>
          <p:cNvPr id="3" name="Picture 1" descr="C:\Users\Marilyn\Documents\VOOTY 2018 competition\2018 VOOTY comp\9Any Other Hybrid\oo1746a.jpg"/>
          <p:cNvPicPr>
            <a:picLocks noChangeAspect="1" noChangeArrowheads="1"/>
          </p:cNvPicPr>
          <p:nvPr/>
        </p:nvPicPr>
        <p:blipFill rotWithShape="1">
          <a:blip r:embed="rId2" cstate="print"/>
          <a:srcRect l="36083" t="25016" r="7211" b="9466"/>
          <a:stretch/>
        </p:blipFill>
        <p:spPr bwMode="auto">
          <a:xfrm>
            <a:off x="2771800" y="2492896"/>
            <a:ext cx="3960439" cy="3960440"/>
          </a:xfrm>
          <a:prstGeom prst="rect">
            <a:avLst/>
          </a:prstGeom>
          <a:noFill/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010F2671-A1F3-4A76-8583-6AA2E21591FF}"/>
              </a:ext>
            </a:extLst>
          </p:cNvPr>
          <p:cNvSpPr txBox="1">
            <a:spLocks/>
          </p:cNvSpPr>
          <p:nvPr/>
        </p:nvSpPr>
        <p:spPr>
          <a:xfrm>
            <a:off x="6721764" y="5013176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r>
              <a:rPr lang="en-AU" sz="2000" b="1" dirty="0"/>
              <a:t/>
            </a:r>
            <a:br>
              <a:rPr lang="en-AU" sz="2000" b="1" dirty="0"/>
            </a:br>
            <a:r>
              <a:rPr lang="en-AU" sz="2000" b="1" dirty="0"/>
              <a:t>79.4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70485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6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Den. Hulks Moon ‘Bravo’ 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4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r>
              <a:rPr lang="en-US" sz="53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53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AU" sz="5300" dirty="0"/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1ECEF906-2C2B-467E-A266-006466B9177B}"/>
              </a:ext>
            </a:extLst>
          </p:cNvPr>
          <p:cNvSpPr txBox="1">
            <a:spLocks/>
          </p:cNvSpPr>
          <p:nvPr/>
        </p:nvSpPr>
        <p:spPr>
          <a:xfrm>
            <a:off x="6984268" y="5515532"/>
            <a:ext cx="208823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78.8</a:t>
            </a:r>
          </a:p>
        </p:txBody>
      </p:sp>
      <p:pic>
        <p:nvPicPr>
          <p:cNvPr id="6" name="Picture 2" descr="C:\Users\Marilyn\Documents\VOOTY 2018 competition\2018 VOOTY comp\1 Aust Native Hybrid\oo1769a.JPG"/>
          <p:cNvPicPr>
            <a:picLocks noChangeAspect="1" noChangeArrowheads="1"/>
          </p:cNvPicPr>
          <p:nvPr/>
        </p:nvPicPr>
        <p:blipFill rotWithShape="1">
          <a:blip r:embed="rId2" cstate="print"/>
          <a:srcRect l="3688" t="3689" r="13521"/>
          <a:stretch/>
        </p:blipFill>
        <p:spPr bwMode="auto">
          <a:xfrm>
            <a:off x="1115616" y="1808820"/>
            <a:ext cx="6012668" cy="4663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ilyn\Documents\VOOTY 2018 competition\2018 VOOTY comp\9Any Other Hybrid\oo1746b.jpg"/>
          <p:cNvPicPr>
            <a:picLocks noChangeAspect="1" noChangeArrowheads="1"/>
          </p:cNvPicPr>
          <p:nvPr/>
        </p:nvPicPr>
        <p:blipFill rotWithShape="1">
          <a:blip r:embed="rId2" cstate="print"/>
          <a:srcRect l="15833" t="3750" r="17500" b="11250"/>
          <a:stretch/>
        </p:blipFill>
        <p:spPr bwMode="auto">
          <a:xfrm>
            <a:off x="1475656" y="1124744"/>
            <a:ext cx="6192688" cy="5263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878948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8A9017B-5B46-41DB-97F6-571E1557709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Australian Ginger ‘Cathy’s Pride’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Brian Shaddock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E9952D02-9950-4E68-9F35-BB80154F3B63}"/>
              </a:ext>
            </a:extLst>
          </p:cNvPr>
          <p:cNvSpPr txBox="1">
            <a:spLocks/>
          </p:cNvSpPr>
          <p:nvPr/>
        </p:nvSpPr>
        <p:spPr>
          <a:xfrm>
            <a:off x="5983924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76.8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88271"/>
            <a:ext cx="2791968" cy="417576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rilyn\Documents\VOOTY 2018 competition\2018 VOOTY comp\9Any Other Hybrid\oo1761b.JPG"/>
          <p:cNvPicPr>
            <a:picLocks noChangeAspect="1" noChangeArrowheads="1"/>
          </p:cNvPicPr>
          <p:nvPr/>
        </p:nvPicPr>
        <p:blipFill rotWithShape="1">
          <a:blip r:embed="rId2" cstate="print"/>
          <a:srcRect l="5809" t="11192" r="20328" b="3004"/>
          <a:stretch/>
        </p:blipFill>
        <p:spPr bwMode="auto">
          <a:xfrm>
            <a:off x="1331640" y="1196752"/>
            <a:ext cx="6594472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8A9017B-5B46-41DB-97F6-571E1557709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Lycaste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Spring Performer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Kuhaha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E9952D02-9950-4E68-9F35-BB80154F3B63}"/>
              </a:ext>
            </a:extLst>
          </p:cNvPr>
          <p:cNvSpPr txBox="1">
            <a:spLocks/>
          </p:cNvSpPr>
          <p:nvPr/>
        </p:nvSpPr>
        <p:spPr>
          <a:xfrm>
            <a:off x="6516216" y="4941168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76.8</a:t>
            </a:r>
          </a:p>
        </p:txBody>
      </p:sp>
      <p:pic>
        <p:nvPicPr>
          <p:cNvPr id="7" name="Picture 1" descr="C:\Users\Marilyn\Documents\VOOTY 2018 competition\2018 VOOTY comp\9Any Other Hybrid\oo176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011" y="2379730"/>
            <a:ext cx="4392488" cy="4112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6371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Marilyn\Documents\VOOTY 2018 competition\2018 VOOTY comp\9Any Other Hybrid\oo176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6405930" cy="5211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251321311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A2CDC9-BD7B-4B54-867D-46F3145363C8}"/>
              </a:ext>
            </a:extLst>
          </p:cNvPr>
          <p:cNvSpPr/>
          <p:nvPr/>
        </p:nvSpPr>
        <p:spPr>
          <a:xfrm>
            <a:off x="539552" y="1268760"/>
            <a:ext cx="4211960" cy="3200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Fredclarkeara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After Dark ‘Julian’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24744"/>
            <a:ext cx="3312368" cy="53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849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340768"/>
            <a:ext cx="8928992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Any other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species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Orchid Species Society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of Victoria</a:t>
            </a:r>
          </a:p>
        </p:txBody>
      </p:sp>
    </p:spTree>
    <p:extLst>
      <p:ext uri="{BB962C8B-B14F-4D97-AF65-F5344CB8AC3E}">
        <p14:creationId xmlns:p14="http://schemas.microsoft.com/office/powerpoint/2010/main" val="130519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3DFCED-E397-4A8E-81A6-339E5433B9CC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Phragmipedium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besseae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Ballarat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pic>
        <p:nvPicPr>
          <p:cNvPr id="3" name="Picture 1" descr="C:\Users\Marilyn\Documents\VOOTY 2018 competition\2018 VOOTY comp\10Species\oo1739.JPG"/>
          <p:cNvPicPr>
            <a:picLocks noChangeAspect="1" noChangeArrowheads="1"/>
          </p:cNvPicPr>
          <p:nvPr/>
        </p:nvPicPr>
        <p:blipFill rotWithShape="1">
          <a:blip r:embed="rId2" cstate="print"/>
          <a:srcRect l="19643" t="17856" r="14286" b="7143"/>
          <a:stretch/>
        </p:blipFill>
        <p:spPr bwMode="auto">
          <a:xfrm>
            <a:off x="3563888" y="2564904"/>
            <a:ext cx="2241392" cy="3816424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E9952D02-9950-4E68-9F35-BB80154F3B63}"/>
              </a:ext>
            </a:extLst>
          </p:cNvPr>
          <p:cNvSpPr txBox="1">
            <a:spLocks/>
          </p:cNvSpPr>
          <p:nvPr/>
        </p:nvSpPr>
        <p:spPr>
          <a:xfrm>
            <a:off x="6084168" y="479715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77.6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rilyn\Documents\VOOTY 2018 competition\2018 VOOTY comp\10Species\oo1739a.JPG"/>
          <p:cNvPicPr>
            <a:picLocks noChangeAspect="1" noChangeArrowheads="1"/>
          </p:cNvPicPr>
          <p:nvPr/>
        </p:nvPicPr>
        <p:blipFill rotWithShape="1">
          <a:blip r:embed="rId2" cstate="print"/>
          <a:srcRect l="8943" t="5696" r="12195"/>
          <a:stretch/>
        </p:blipFill>
        <p:spPr bwMode="auto">
          <a:xfrm>
            <a:off x="1331640" y="980728"/>
            <a:ext cx="6768752" cy="5396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1 Aust Native Hybrid\oo176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884877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5A35B0C-5BD9-4281-AFCD-F71B61DB5868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AU" sz="5400" b="1" i="1" dirty="0" err="1"/>
              <a:t>Habenaria</a:t>
            </a:r>
            <a:r>
              <a:rPr lang="en-AU" sz="5400" b="1" i="1" dirty="0"/>
              <a:t> </a:t>
            </a:r>
            <a:r>
              <a:rPr lang="en-AU" sz="5400" b="1" i="1" dirty="0" err="1"/>
              <a:t>rhodocheila</a:t>
            </a:r>
            <a:r>
              <a:rPr lang="en-AU" sz="5400" b="1" i="1" dirty="0"/>
              <a:t> </a:t>
            </a:r>
            <a:r>
              <a:rPr lang="en-AU" sz="5400" b="1" dirty="0"/>
              <a:t>‘Alexandra’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3" name="Picture 2" descr="C:\Users\Marilyn\Documents\VOOTY 2018 competition\2018 VOOTY comp\10Species\oo174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0056" y="2492896"/>
            <a:ext cx="3600400" cy="4156712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7A75FE2B-BD67-4FF4-8B2C-AB643D2D8D6D}"/>
              </a:ext>
            </a:extLst>
          </p:cNvPr>
          <p:cNvSpPr txBox="1">
            <a:spLocks/>
          </p:cNvSpPr>
          <p:nvPr/>
        </p:nvSpPr>
        <p:spPr>
          <a:xfrm>
            <a:off x="6516216" y="522920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77.0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Marilyn\Documents\VOOTY 2018 competition\2018 VOOTY comp\10Species\oo174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96752"/>
            <a:ext cx="4248473" cy="5260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981273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DB9481F-B6EF-4938-B169-6C58F31B4E47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Laelia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anceps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‘Pierce’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49BB6260-7E65-449A-AEB6-64544FC230FF}"/>
              </a:ext>
            </a:extLst>
          </p:cNvPr>
          <p:cNvSpPr txBox="1">
            <a:spLocks/>
          </p:cNvSpPr>
          <p:nvPr/>
        </p:nvSpPr>
        <p:spPr>
          <a:xfrm>
            <a:off x="7343800" y="4941168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79.0</a:t>
            </a:r>
          </a:p>
        </p:txBody>
      </p:sp>
      <p:pic>
        <p:nvPicPr>
          <p:cNvPr id="6" name="Picture 1" descr="C:\Users\Marilyn\Documents\VOOTY 2018 competition\2018 VOOTY comp\10Species\oo1745a.JPG"/>
          <p:cNvPicPr>
            <a:picLocks noChangeAspect="1" noChangeArrowheads="1"/>
          </p:cNvPicPr>
          <p:nvPr/>
        </p:nvPicPr>
        <p:blipFill rotWithShape="1">
          <a:blip r:embed="rId2" cstate="print"/>
          <a:srcRect t="22316" r="27682" b="11979"/>
          <a:stretch/>
        </p:blipFill>
        <p:spPr bwMode="auto">
          <a:xfrm>
            <a:off x="457957" y="1988840"/>
            <a:ext cx="6895106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514723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rilyn\Documents\VOOTY 2018 competition\2018 VOOTY comp\10Species\oo1745b.JPG"/>
          <p:cNvPicPr>
            <a:picLocks noChangeAspect="1" noChangeArrowheads="1"/>
          </p:cNvPicPr>
          <p:nvPr/>
        </p:nvPicPr>
        <p:blipFill rotWithShape="1">
          <a:blip r:embed="rId2" cstate="print"/>
          <a:srcRect l="16056" t="3704" r="19747" b="2469"/>
          <a:stretch/>
        </p:blipFill>
        <p:spPr bwMode="auto">
          <a:xfrm>
            <a:off x="1835696" y="1052736"/>
            <a:ext cx="5616624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DB9481F-B6EF-4938-B169-6C58F31B4E47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intermedia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JK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John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Kenter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1" descr="C:\Users\Marilyn\Documents\VOOTY 2018 competition\2018 VOOTY comp\10Species\oo1777.JPG"/>
          <p:cNvPicPr>
            <a:picLocks noChangeAspect="1" noChangeArrowheads="1"/>
          </p:cNvPicPr>
          <p:nvPr/>
        </p:nvPicPr>
        <p:blipFill rotWithShape="1">
          <a:blip r:embed="rId2" cstate="print"/>
          <a:srcRect l="6585" t="4938" r="18519" b="8642"/>
          <a:stretch/>
        </p:blipFill>
        <p:spPr bwMode="auto">
          <a:xfrm>
            <a:off x="755576" y="1700808"/>
            <a:ext cx="6264696" cy="4818997"/>
          </a:xfrm>
          <a:prstGeom prst="rect">
            <a:avLst/>
          </a:prstGeom>
          <a:noFill/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49BB6260-7E65-449A-AEB6-64544FC230FF}"/>
              </a:ext>
            </a:extLst>
          </p:cNvPr>
          <p:cNvSpPr txBox="1">
            <a:spLocks/>
          </p:cNvSpPr>
          <p:nvPr/>
        </p:nvSpPr>
        <p:spPr>
          <a:xfrm>
            <a:off x="7015607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77.0</a:t>
            </a:r>
          </a:p>
        </p:txBody>
      </p:sp>
    </p:spTree>
    <p:extLst>
      <p:ext uri="{BB962C8B-B14F-4D97-AF65-F5344CB8AC3E}">
        <p14:creationId xmlns:p14="http://schemas.microsoft.com/office/powerpoint/2010/main" val="133661869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10Species\oo1777a.JPG"/>
          <p:cNvPicPr>
            <a:picLocks noChangeAspect="1" noChangeArrowheads="1"/>
          </p:cNvPicPr>
          <p:nvPr/>
        </p:nvPicPr>
        <p:blipFill rotWithShape="1">
          <a:blip r:embed="rId2" cstate="print"/>
          <a:srcRect l="14938" r="20327" b="4143"/>
          <a:stretch/>
        </p:blipFill>
        <p:spPr bwMode="auto">
          <a:xfrm>
            <a:off x="1763688" y="1124744"/>
            <a:ext cx="561662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DB9481F-B6EF-4938-B169-6C58F31B4E47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 intermedia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‘Gee Why’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Geoff Young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49BB6260-7E65-449A-AEB6-64544FC230FF}"/>
              </a:ext>
            </a:extLst>
          </p:cNvPr>
          <p:cNvSpPr txBox="1">
            <a:spLocks/>
          </p:cNvSpPr>
          <p:nvPr/>
        </p:nvSpPr>
        <p:spPr>
          <a:xfrm>
            <a:off x="6804248" y="481889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78.4</a:t>
            </a:r>
          </a:p>
        </p:txBody>
      </p:sp>
      <p:pic>
        <p:nvPicPr>
          <p:cNvPr id="7" name="Picture 1" descr="C:\Users\Marilyn\Documents\VOOTY 2018 competition\2018 VOOTY comp\10Species\oo1799.JPG"/>
          <p:cNvPicPr>
            <a:picLocks noChangeAspect="1" noChangeArrowheads="1"/>
          </p:cNvPicPr>
          <p:nvPr/>
        </p:nvPicPr>
        <p:blipFill rotWithShape="1">
          <a:blip r:embed="rId2" cstate="print"/>
          <a:srcRect l="9244" r="34450" b="40753"/>
          <a:stretch/>
        </p:blipFill>
        <p:spPr bwMode="auto">
          <a:xfrm>
            <a:off x="611560" y="1844824"/>
            <a:ext cx="6192688" cy="4344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Marilyn\Documents\VOOTY 2018 competition\2018 VOOTY comp\10Species\oo1799a.JPG"/>
          <p:cNvPicPr>
            <a:picLocks noChangeAspect="1" noChangeArrowheads="1"/>
          </p:cNvPicPr>
          <p:nvPr/>
        </p:nvPicPr>
        <p:blipFill rotWithShape="1">
          <a:blip r:embed="rId2" cstate="print"/>
          <a:srcRect l="9578" t="11250" r="29589" b="2500"/>
          <a:stretch/>
        </p:blipFill>
        <p:spPr bwMode="auto">
          <a:xfrm>
            <a:off x="1835696" y="1268760"/>
            <a:ext cx="5256584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28435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86BF3C1-C719-48B2-8677-79D1C9F6D00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Cymbidium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goeringii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Benimaru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Randall Robinson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6878944" y="5013176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80.4</a:t>
            </a:r>
          </a:p>
        </p:txBody>
      </p:sp>
      <p:pic>
        <p:nvPicPr>
          <p:cNvPr id="4" name="Picture 1" descr="C:\Users\Marilyn\Documents\VOOTY 2018 competition\2018 VOOTY comp\10Species\oo1806a.jpg"/>
          <p:cNvPicPr>
            <a:picLocks noChangeAspect="1" noChangeArrowheads="1"/>
          </p:cNvPicPr>
          <p:nvPr/>
        </p:nvPicPr>
        <p:blipFill rotWithShape="1">
          <a:blip r:embed="rId2" cstate="print"/>
          <a:srcRect t="10235" b="29471"/>
          <a:stretch/>
        </p:blipFill>
        <p:spPr bwMode="auto">
          <a:xfrm>
            <a:off x="2123728" y="2492896"/>
            <a:ext cx="4608512" cy="4005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24744"/>
            <a:ext cx="5040560" cy="52103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17CBD63-FAE2-43E1-B47C-4913D8D245FB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Essie Banks ‘Annie’</a:t>
            </a:r>
          </a:p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435DD608-25DD-4DAE-AA07-F1FD0ECD0E55}"/>
              </a:ext>
            </a:extLst>
          </p:cNvPr>
          <p:cNvSpPr txBox="1">
            <a:spLocks/>
          </p:cNvSpPr>
          <p:nvPr/>
        </p:nvSpPr>
        <p:spPr>
          <a:xfrm>
            <a:off x="6677726" y="5301208"/>
            <a:ext cx="2088232" cy="91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77.2</a:t>
            </a:r>
          </a:p>
        </p:txBody>
      </p:sp>
      <p:pic>
        <p:nvPicPr>
          <p:cNvPr id="7" name="Picture 2" descr="C:\Users\Marilyn\Documents\VOOTY 2018 competition\2018 VOOTY comp\1 Aust Native Hybrid\oo1770.JPG"/>
          <p:cNvPicPr>
            <a:picLocks noChangeAspect="1" noChangeArrowheads="1"/>
          </p:cNvPicPr>
          <p:nvPr/>
        </p:nvPicPr>
        <p:blipFill rotWithShape="1">
          <a:blip r:embed="rId2" cstate="print"/>
          <a:srcRect l="11667" t="3750" r="26667" b="5000"/>
          <a:stretch/>
        </p:blipFill>
        <p:spPr bwMode="auto">
          <a:xfrm>
            <a:off x="1763688" y="1700808"/>
            <a:ext cx="4914038" cy="4847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524FFBF-B478-47A8-A910-64BDC723263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Cymbidium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sinense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‘Jinhua Hua Shan’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Randall Robinson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A75AA181-A68E-4866-943F-923F9734D6D0}"/>
              </a:ext>
            </a:extLst>
          </p:cNvPr>
          <p:cNvSpPr txBox="1">
            <a:spLocks/>
          </p:cNvSpPr>
          <p:nvPr/>
        </p:nvSpPr>
        <p:spPr>
          <a:xfrm>
            <a:off x="6303506" y="522920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80.5</a:t>
            </a:r>
          </a:p>
        </p:txBody>
      </p:sp>
      <p:pic>
        <p:nvPicPr>
          <p:cNvPr id="6" name="Picture 1" descr="C:\Users\Marilyn\Documents\VOOTY 2018 competition\2018 VOOTY comp\10Species\oo1807a.jpg"/>
          <p:cNvPicPr>
            <a:picLocks noChangeAspect="1" noChangeArrowheads="1"/>
          </p:cNvPicPr>
          <p:nvPr/>
        </p:nvPicPr>
        <p:blipFill rotWithShape="1">
          <a:blip r:embed="rId2" cstate="print"/>
          <a:srcRect t="8225" b="5416"/>
          <a:stretch/>
        </p:blipFill>
        <p:spPr bwMode="auto">
          <a:xfrm>
            <a:off x="3131840" y="2492896"/>
            <a:ext cx="3168352" cy="4105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rilyn\Documents\VOOTY 2018 competition\2018 VOOTY comp\10Species\oo1807b.jpg"/>
          <p:cNvPicPr>
            <a:picLocks noChangeAspect="1" noChangeArrowheads="1"/>
          </p:cNvPicPr>
          <p:nvPr/>
        </p:nvPicPr>
        <p:blipFill rotWithShape="1">
          <a:blip r:embed="rId2" cstate="print"/>
          <a:srcRect l="3333" t="8200" r="5000" b="6244"/>
          <a:stretch/>
        </p:blipFill>
        <p:spPr bwMode="auto">
          <a:xfrm>
            <a:off x="2555776" y="980728"/>
            <a:ext cx="396044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11013172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86BF3C1-C719-48B2-8677-79D1C9F6D00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Cymbidium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goeringii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Benimaru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Randall Robinson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492896"/>
            <a:ext cx="3960440" cy="40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963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041" y="1196752"/>
            <a:ext cx="892899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Harold &amp; Florence Coker Memorial Trophy</a:t>
            </a:r>
            <a:b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SEEDLING 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Julian &amp; Frances Coker</a:t>
            </a:r>
          </a:p>
        </p:txBody>
      </p:sp>
    </p:spTree>
    <p:extLst>
      <p:ext uri="{BB962C8B-B14F-4D97-AF65-F5344CB8AC3E}">
        <p14:creationId xmlns:p14="http://schemas.microsoft.com/office/powerpoint/2010/main" val="324995538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9B1DE67-5538-4A75-859A-538F593BD70E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Black Spider ‘Aries’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pic>
        <p:nvPicPr>
          <p:cNvPr id="4" name="Picture 2" descr="C:\Users\Marilyn\Documents\VOOTY 2018 competition\2018 VOOTY comp\6Paph Hybrid\oo1736.JPG"/>
          <p:cNvPicPr>
            <a:picLocks noChangeAspect="1" noChangeArrowheads="1"/>
          </p:cNvPicPr>
          <p:nvPr/>
        </p:nvPicPr>
        <p:blipFill rotWithShape="1">
          <a:blip r:embed="rId2" cstate="print"/>
          <a:srcRect l="22952" r="22950"/>
          <a:stretch/>
        </p:blipFill>
        <p:spPr bwMode="auto">
          <a:xfrm>
            <a:off x="3707904" y="1745700"/>
            <a:ext cx="1872208" cy="4614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711755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3DFCED-E397-4A8E-81A6-339E5433B9CC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Phragmipedium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besseae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Ballarat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pic>
        <p:nvPicPr>
          <p:cNvPr id="3" name="Picture 1" descr="C:\Users\Marilyn\Documents\VOOTY 2018 competition\2018 VOOTY comp\10Species\oo1739.JPG"/>
          <p:cNvPicPr>
            <a:picLocks noChangeAspect="1" noChangeArrowheads="1"/>
          </p:cNvPicPr>
          <p:nvPr/>
        </p:nvPicPr>
        <p:blipFill rotWithShape="1">
          <a:blip r:embed="rId2" cstate="print"/>
          <a:srcRect l="19643" t="17856" r="14286" b="7143"/>
          <a:stretch/>
        </p:blipFill>
        <p:spPr bwMode="auto">
          <a:xfrm>
            <a:off x="3563888" y="2564904"/>
            <a:ext cx="2241392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5082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A288049-AB2D-4198-BCCD-12D61A62916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Lycaste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Hanamikouji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‘Hannah Hudson’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Scerri</a:t>
            </a:r>
          </a:p>
        </p:txBody>
      </p:sp>
      <p:pic>
        <p:nvPicPr>
          <p:cNvPr id="3" name="Picture 1" descr="C:\Users\Marilyn\Documents\VOOTY 2018 competition\2018 VOOTY comp\9Any Other Hybrid\oo1746a.jpg"/>
          <p:cNvPicPr>
            <a:picLocks noChangeAspect="1" noChangeArrowheads="1"/>
          </p:cNvPicPr>
          <p:nvPr/>
        </p:nvPicPr>
        <p:blipFill rotWithShape="1">
          <a:blip r:embed="rId2" cstate="print"/>
          <a:srcRect l="36083" t="25016" r="7211" b="9466"/>
          <a:stretch/>
        </p:blipFill>
        <p:spPr bwMode="auto">
          <a:xfrm>
            <a:off x="2771800" y="2492896"/>
            <a:ext cx="3960439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776398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45561DF-FDA8-42A2-8142-D73E12F00EB3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Fanaticum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‘Elfin Green’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pic>
        <p:nvPicPr>
          <p:cNvPr id="4" name="Picture 2" descr="C:\Users\Marilyn\Documents\VOOTY 2018 competition\2018 VOOTY comp\6Paph Hybrid\oo1747.JPG"/>
          <p:cNvPicPr>
            <a:picLocks noChangeAspect="1" noChangeArrowheads="1"/>
          </p:cNvPicPr>
          <p:nvPr/>
        </p:nvPicPr>
        <p:blipFill rotWithShape="1">
          <a:blip r:embed="rId2" cstate="print"/>
          <a:srcRect l="17543" t="6433" r="15790"/>
          <a:stretch/>
        </p:blipFill>
        <p:spPr bwMode="auto">
          <a:xfrm>
            <a:off x="3411252" y="1643137"/>
            <a:ext cx="2358008" cy="4964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268732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FB110B0-B9B1-4D1F-9483-7C4A01C79DDE}"/>
              </a:ext>
            </a:extLst>
          </p:cNvPr>
          <p:cNvSpPr/>
          <p:nvPr/>
        </p:nvSpPr>
        <p:spPr>
          <a:xfrm>
            <a:off x="-36512" y="116632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Essie Banks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RACB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Robin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Bavinton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C:\Users\Marilyn\Documents\VOOTY 2018 competition\2018 VOOTY comp\1 Aust Native Hybrid\oo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804756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77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1 Aust Native Hybrid\oo1770a.JPG"/>
          <p:cNvPicPr>
            <a:picLocks noChangeAspect="1" noChangeArrowheads="1"/>
          </p:cNvPicPr>
          <p:nvPr/>
        </p:nvPicPr>
        <p:blipFill rotWithShape="1">
          <a:blip r:embed="rId2" cstate="print"/>
          <a:srcRect l="35143" t="6857" r="11714" b="2858"/>
          <a:stretch/>
        </p:blipFill>
        <p:spPr bwMode="auto">
          <a:xfrm>
            <a:off x="2483768" y="908720"/>
            <a:ext cx="4464497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D76CADF-5627-4F83-AB27-A3FD1A1BB39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Bav’s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Beauty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RACB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Robin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Bavinton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28" y="1700808"/>
            <a:ext cx="5705856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9229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E43EF7-BA69-45BE-BCEC-CEF6355124C4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speciosum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Anna’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Users\Marilyn\Documents\VOOTY 2018 competition\2018 VOOTY comp\2Aust Native Species\oo1759a.JPG"/>
          <p:cNvPicPr>
            <a:picLocks noChangeAspect="1" noChangeArrowheads="1"/>
          </p:cNvPicPr>
          <p:nvPr/>
        </p:nvPicPr>
        <p:blipFill rotWithShape="1">
          <a:blip r:embed="rId2" cstate="print"/>
          <a:srcRect l="830" t="4979" r="2905" b="15353"/>
          <a:stretch/>
        </p:blipFill>
        <p:spPr bwMode="auto">
          <a:xfrm>
            <a:off x="413792" y="1772816"/>
            <a:ext cx="8352928" cy="4608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771246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462F92-4082-4BB4-BBB2-0ABEC05CC179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wardii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f.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album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‘Julian’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6" name="Picture 2" descr="C:\Users\Marilyn\Documents\VOOTY 2018 competition\2018 VOOTY comp\7Paph Species\oo1763.JPG"/>
          <p:cNvPicPr>
            <a:picLocks noChangeAspect="1" noChangeArrowheads="1"/>
          </p:cNvPicPr>
          <p:nvPr/>
        </p:nvPicPr>
        <p:blipFill rotWithShape="1">
          <a:blip r:embed="rId2" cstate="print"/>
          <a:srcRect l="7567" t="14237" r="3531" b="6277"/>
          <a:stretch/>
        </p:blipFill>
        <p:spPr bwMode="auto">
          <a:xfrm>
            <a:off x="3347864" y="2636912"/>
            <a:ext cx="2736304" cy="3900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57864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callosum</a:t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var.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sublaeve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‘Seville’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Cory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Haugh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C:\Users\Marilyn\Documents\VOOTY 2018 competition\2018 VOOTY comp\7Paph Species\oo1766.JPG"/>
          <p:cNvPicPr>
            <a:picLocks noChangeAspect="1" noChangeArrowheads="1"/>
          </p:cNvPicPr>
          <p:nvPr/>
        </p:nvPicPr>
        <p:blipFill rotWithShape="1">
          <a:blip r:embed="rId2" cstate="print"/>
          <a:srcRect b="8701"/>
          <a:stretch/>
        </p:blipFill>
        <p:spPr bwMode="auto">
          <a:xfrm>
            <a:off x="3419872" y="2564904"/>
            <a:ext cx="2448272" cy="394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31018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C44792-13DF-4F10-BAD4-04AE4D3B3326}"/>
              </a:ext>
            </a:extLst>
          </p:cNvPr>
          <p:cNvSpPr/>
          <p:nvPr/>
        </p:nvSpPr>
        <p:spPr>
          <a:xfrm>
            <a:off x="-53193" y="180478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Hulks Moon ‘Alpha’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C:\Users\Marilyn\Documents\VOOTY 2018 competition\2018 VOOTY comp\1 Aust Native Hybrid\oo1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16832"/>
            <a:ext cx="6804756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025979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A15209B-45E8-4A5B-BD3E-BB176B1D0C17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falcorostrum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‘Madison’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C:\Users\Marilyn\Documents\VOOTY 2018 competition\2018 VOOTY comp\2Aust Native Species\oo1768.JPG"/>
          <p:cNvPicPr>
            <a:picLocks noChangeAspect="1" noChangeArrowheads="1"/>
          </p:cNvPicPr>
          <p:nvPr/>
        </p:nvPicPr>
        <p:blipFill rotWithShape="1">
          <a:blip r:embed="rId2" cstate="print"/>
          <a:srcRect l="3272" t="3689" r="16395" b="7781"/>
          <a:stretch/>
        </p:blipFill>
        <p:spPr bwMode="auto">
          <a:xfrm>
            <a:off x="1676182" y="2492896"/>
            <a:ext cx="5472608" cy="4020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862321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70485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6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Den. Hulks Moon ‘Bravo’ 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4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r>
              <a:rPr lang="en-US" sz="53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53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AU" sz="5300" dirty="0"/>
          </a:p>
        </p:txBody>
      </p:sp>
      <p:pic>
        <p:nvPicPr>
          <p:cNvPr id="6" name="Picture 2" descr="C:\Users\Marilyn\Documents\VOOTY 2018 competition\2018 VOOTY comp\1 Aust Native Hybrid\oo1769a.JPG"/>
          <p:cNvPicPr>
            <a:picLocks noChangeAspect="1" noChangeArrowheads="1"/>
          </p:cNvPicPr>
          <p:nvPr/>
        </p:nvPicPr>
        <p:blipFill rotWithShape="1">
          <a:blip r:embed="rId2" cstate="print"/>
          <a:srcRect l="3688" t="3689" r="13521"/>
          <a:stretch/>
        </p:blipFill>
        <p:spPr bwMode="auto">
          <a:xfrm>
            <a:off x="1601670" y="1916832"/>
            <a:ext cx="6012668" cy="4663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668370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17CBD63-FAE2-43E1-B47C-4913D8D245FB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Essie Banks ‘Annie’</a:t>
            </a:r>
          </a:p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pic>
        <p:nvPicPr>
          <p:cNvPr id="7" name="Picture 2" descr="C:\Users\Marilyn\Documents\VOOTY 2018 competition\2018 VOOTY comp\1 Aust Native Hybrid\oo1770.JPG"/>
          <p:cNvPicPr>
            <a:picLocks noChangeAspect="1" noChangeArrowheads="1"/>
          </p:cNvPicPr>
          <p:nvPr/>
        </p:nvPicPr>
        <p:blipFill rotWithShape="1">
          <a:blip r:embed="rId2" cstate="print"/>
          <a:srcRect l="11667" t="3750" r="26667" b="5000"/>
          <a:stretch/>
        </p:blipFill>
        <p:spPr bwMode="auto">
          <a:xfrm>
            <a:off x="1763688" y="1700808"/>
            <a:ext cx="4914038" cy="4847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93627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rungsuriyanum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‘Kingston’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Bill &amp; Jan Miles</a:t>
            </a:r>
          </a:p>
        </p:txBody>
      </p:sp>
      <p:pic>
        <p:nvPicPr>
          <p:cNvPr id="7" name="Picture 2" descr="C:\Users\Marilyn\Documents\VOOTY 2018 competition\2018 VOOTY comp\7Paph Species\oo1785.JPG"/>
          <p:cNvPicPr>
            <a:picLocks noChangeAspect="1" noChangeArrowheads="1"/>
          </p:cNvPicPr>
          <p:nvPr/>
        </p:nvPicPr>
        <p:blipFill rotWithShape="1">
          <a:blip r:embed="rId2" cstate="print"/>
          <a:srcRect l="27437" t="7441" r="28839" b="13173"/>
          <a:stretch/>
        </p:blipFill>
        <p:spPr bwMode="auto">
          <a:xfrm>
            <a:off x="3059832" y="2379730"/>
            <a:ext cx="3024336" cy="4118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01696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3EE6A3-B0B2-4790-A02D-2070145C513D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Newbold Rose ‘Eleanor’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pic>
        <p:nvPicPr>
          <p:cNvPr id="7" name="Picture 2" descr="C:\Users\Marilyn\Documents\VOOTY 2018 competition\2018 VOOTY comp\1 Aust Native Hybrid\oo1787.JPG"/>
          <p:cNvPicPr>
            <a:picLocks noChangeAspect="1" noChangeArrowheads="1"/>
          </p:cNvPicPr>
          <p:nvPr/>
        </p:nvPicPr>
        <p:blipFill rotWithShape="1">
          <a:blip r:embed="rId2" cstate="print"/>
          <a:srcRect b="19137"/>
          <a:stretch/>
        </p:blipFill>
        <p:spPr bwMode="auto">
          <a:xfrm>
            <a:off x="2627784" y="1772816"/>
            <a:ext cx="4168150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92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FC82F21-6209-4719-97CA-9F588E5DFDAE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Sarcochilus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Allure ‘Demure’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Trainor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BD025A1B-FB37-48FC-89E3-5267B6D41B0E}"/>
              </a:ext>
            </a:extLst>
          </p:cNvPr>
          <p:cNvSpPr txBox="1">
            <a:spLocks/>
          </p:cNvSpPr>
          <p:nvPr/>
        </p:nvSpPr>
        <p:spPr>
          <a:xfrm>
            <a:off x="5764991" y="5085184"/>
            <a:ext cx="2160240" cy="91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78.7</a:t>
            </a:r>
          </a:p>
        </p:txBody>
      </p:sp>
      <p:pic>
        <p:nvPicPr>
          <p:cNvPr id="7" name="Picture 2" descr="C:\Users\Marilyn\Documents\VOOTY 2018 competition\2018 VOOTY comp\1 Aust Native Hybrid\oo1772.JPG"/>
          <p:cNvPicPr>
            <a:picLocks noChangeAspect="1" noChangeArrowheads="1"/>
          </p:cNvPicPr>
          <p:nvPr/>
        </p:nvPicPr>
        <p:blipFill rotWithShape="1">
          <a:blip r:embed="rId2" cstate="print"/>
          <a:srcRect l="17824" t="9722" r="17361" b="1564"/>
          <a:stretch/>
        </p:blipFill>
        <p:spPr bwMode="auto">
          <a:xfrm>
            <a:off x="3411252" y="2060848"/>
            <a:ext cx="2358008" cy="4303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3EE6A3-B0B2-4790-A02D-2070145C513D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Kevin Porter ‘Alexandra’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00808"/>
            <a:ext cx="6192688" cy="47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3077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Dark Knight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Sukhilicious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4" name="Picture 2" descr="C:\Users\Marilyn\Documents\VOOTY 2018 competition\2018 VOOTY comp\6Paph Hybrid\oo1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492895"/>
            <a:ext cx="2520280" cy="4002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097796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malipoense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‘Julian’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7" name="Picture 2" descr="C:\Users\Marilyn\Documents\VOOTY 2018 competition\2018 VOOTY comp\7Paph Species\oo179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64904"/>
            <a:ext cx="4350401" cy="3906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905547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EE2D6A-8E0B-4CBC-81D0-226290EB6D33}"/>
              </a:ext>
            </a:extLst>
          </p:cNvPr>
          <p:cNvSpPr/>
          <p:nvPr/>
        </p:nvSpPr>
        <p:spPr>
          <a:xfrm>
            <a:off x="107504" y="0"/>
            <a:ext cx="88569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</a:t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lowii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f.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aureum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‘Alexandra’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7" name="Picture 2" descr="C:\Users\Marilyn\Documents\VOOTY 2018 competition\2018 VOOTY comp\7Paph Species\oo1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369880"/>
            <a:ext cx="5760640" cy="4142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045117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Traveller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‘Frances’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Julian &amp; Frances Coker</a:t>
            </a:r>
          </a:p>
        </p:txBody>
      </p:sp>
      <p:pic>
        <p:nvPicPr>
          <p:cNvPr id="4" name="Picture 2" descr="C:\Users\Marilyn\Documents\VOOTY 2018 competition\2018 VOOTY comp\6Paph Hybrid\oo1798.JPG"/>
          <p:cNvPicPr>
            <a:picLocks noChangeAspect="1" noChangeArrowheads="1"/>
          </p:cNvPicPr>
          <p:nvPr/>
        </p:nvPicPr>
        <p:blipFill rotWithShape="1">
          <a:blip r:embed="rId2" cstate="print"/>
          <a:srcRect l="7936" t="11313" r="17460"/>
          <a:stretch/>
        </p:blipFill>
        <p:spPr bwMode="auto">
          <a:xfrm>
            <a:off x="3131840" y="1628800"/>
            <a:ext cx="3312368" cy="4972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921998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DB9481F-B6EF-4938-B169-6C58F31B4E47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 intermedia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‘Gee Why’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Geoff Young</a:t>
            </a:r>
          </a:p>
        </p:txBody>
      </p:sp>
      <p:pic>
        <p:nvPicPr>
          <p:cNvPr id="7" name="Picture 1" descr="C:\Users\Marilyn\Documents\VOOTY 2018 competition\2018 VOOTY comp\10Species\oo1799.JPG"/>
          <p:cNvPicPr>
            <a:picLocks noChangeAspect="1" noChangeArrowheads="1"/>
          </p:cNvPicPr>
          <p:nvPr/>
        </p:nvPicPr>
        <p:blipFill rotWithShape="1">
          <a:blip r:embed="rId2" cstate="print"/>
          <a:srcRect l="9244" r="34450" b="40753"/>
          <a:stretch/>
        </p:blipFill>
        <p:spPr bwMode="auto">
          <a:xfrm>
            <a:off x="1493912" y="1916832"/>
            <a:ext cx="6192688" cy="4344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645933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Golden Goblet ‘Brian’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72816"/>
            <a:ext cx="5042076" cy="46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8311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Memoria Marg’s Sister ‘Barb’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Cory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Haugh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C:\Users\Marilyn\Documents\VOOTY 2018 competition\2018 VOOTY comp\6Paph Hybrid\oo1805a.JPG"/>
          <p:cNvPicPr>
            <a:picLocks noChangeAspect="1" noChangeArrowheads="1"/>
          </p:cNvPicPr>
          <p:nvPr/>
        </p:nvPicPr>
        <p:blipFill rotWithShape="1">
          <a:blip r:embed="rId2" cstate="print"/>
          <a:srcRect l="17004" t="4858" r="17409" b="10121"/>
          <a:stretch/>
        </p:blipFill>
        <p:spPr bwMode="auto">
          <a:xfrm>
            <a:off x="2298859" y="2564904"/>
            <a:ext cx="4582794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890563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35134675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Golden Goblet ‘Brian’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44824"/>
            <a:ext cx="4968552" cy="45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13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ilyn\Documents\VOOTY 2018 competition\2018 VOOTY comp\1 Aust Native Hybrid\oo1772b.JPG"/>
          <p:cNvPicPr>
            <a:picLocks noChangeAspect="1" noChangeArrowheads="1"/>
          </p:cNvPicPr>
          <p:nvPr/>
        </p:nvPicPr>
        <p:blipFill rotWithShape="1">
          <a:blip r:embed="rId2" cstate="print"/>
          <a:srcRect l="19657" t="9687" r="13676"/>
          <a:stretch/>
        </p:blipFill>
        <p:spPr bwMode="auto">
          <a:xfrm>
            <a:off x="1907704" y="1124744"/>
            <a:ext cx="5244545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236415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96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Award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of distinction </a:t>
            </a:r>
            <a:endParaRPr lang="en-US" sz="6600" b="1" dirty="0">
              <a:ln w="19050">
                <a:solidFill>
                  <a:srgbClr val="4BACC6">
                    <a:lumMod val="40000"/>
                    <a:lumOff val="6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</a:endParaRP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Werribee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Orchid Club</a:t>
            </a:r>
          </a:p>
        </p:txBody>
      </p:sp>
    </p:spTree>
    <p:extLst>
      <p:ext uri="{BB962C8B-B14F-4D97-AF65-F5344CB8AC3E}">
        <p14:creationId xmlns:p14="http://schemas.microsoft.com/office/powerpoint/2010/main" val="408355300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Cymbidium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Valley Champion ‘Superstar’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David Wain</a:t>
            </a:r>
          </a:p>
        </p:txBody>
      </p:sp>
      <p:pic>
        <p:nvPicPr>
          <p:cNvPr id="4" name="Picture 1" descr="C:\Users\Marilyn\Documents\VOOTY 2018 competition\2018 VOOTY comp\13AD\oo1791.jpg"/>
          <p:cNvPicPr>
            <a:picLocks noChangeAspect="1" noChangeArrowheads="1"/>
          </p:cNvPicPr>
          <p:nvPr/>
        </p:nvPicPr>
        <p:blipFill rotWithShape="1">
          <a:blip r:embed="rId2" cstate="print"/>
          <a:srcRect l="18208" t="23857" r="22202" b="18760"/>
          <a:stretch/>
        </p:blipFill>
        <p:spPr bwMode="auto">
          <a:xfrm>
            <a:off x="3186100" y="2492896"/>
            <a:ext cx="2808312" cy="4056451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6228184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AD/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52092558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196752"/>
            <a:ext cx="6408712" cy="50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7522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3EE6A3-B0B2-4790-A02D-2070145C513D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Kevin Porter ‘Alexandra’</a:t>
            </a:r>
            <a:br>
              <a:rPr lang="en-US" sz="5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4" name="Picture 3" descr="C:\Users\Marilyn\Documents\VOOTY 2018 competition\2018 VOOTY comp\13AD\oo1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00808"/>
            <a:ext cx="5279606" cy="4896544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6300192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AD/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31809830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40768"/>
            <a:ext cx="6552728" cy="50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0144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Cymbidium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Regal Flames ‘Queen of Hearts’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Colin &amp; Karen Gillespie</a:t>
            </a:r>
          </a:p>
        </p:txBody>
      </p:sp>
      <p:pic>
        <p:nvPicPr>
          <p:cNvPr id="5" name="Picture 1" descr="C:\Users\Marilyn\Documents\VOOTY 2018 competition\2018 VOOTY comp\13AD\oo1808.jpg"/>
          <p:cNvPicPr>
            <a:picLocks noChangeAspect="1" noChangeArrowheads="1"/>
          </p:cNvPicPr>
          <p:nvPr/>
        </p:nvPicPr>
        <p:blipFill rotWithShape="1">
          <a:blip r:embed="rId2" cstate="print"/>
          <a:srcRect t="13135" b="15678"/>
          <a:stretch/>
        </p:blipFill>
        <p:spPr bwMode="auto">
          <a:xfrm>
            <a:off x="2627784" y="2492896"/>
            <a:ext cx="4248472" cy="4032448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6732240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AD/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64406740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124744"/>
            <a:ext cx="5760640" cy="51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93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38026550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Cymbidium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Valley Champion ‘Superstar’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David Wain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369880"/>
            <a:ext cx="5184576" cy="412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0289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96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Award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of quality</a:t>
            </a:r>
            <a:endParaRPr lang="en-US" sz="6600" b="1" dirty="0">
              <a:ln w="19050">
                <a:solidFill>
                  <a:srgbClr val="4BACC6">
                    <a:lumMod val="40000"/>
                    <a:lumOff val="6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</a:endParaRP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Ringwood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179786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BB9A95F-2BE0-4DE2-A54F-9905421E315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Australian Rhubarb Pie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Kahlene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4A84A47-FCFD-441A-90EC-3B66E620BEDE}"/>
              </a:ext>
            </a:extLst>
          </p:cNvPr>
          <p:cNvSpPr txBox="1">
            <a:spLocks/>
          </p:cNvSpPr>
          <p:nvPr/>
        </p:nvSpPr>
        <p:spPr>
          <a:xfrm>
            <a:off x="6732240" y="5373216"/>
            <a:ext cx="2160240" cy="106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83.0</a:t>
            </a:r>
          </a:p>
        </p:txBody>
      </p:sp>
      <p:pic>
        <p:nvPicPr>
          <p:cNvPr id="7" name="Picture 2" descr="C:\Users\Marilyn\Documents\VOOTY 2018 competition\2018 VOOTY comp\1 Aust Native Hybrid\oo1779.JPG"/>
          <p:cNvPicPr>
            <a:picLocks noChangeAspect="1" noChangeArrowheads="1"/>
          </p:cNvPicPr>
          <p:nvPr/>
        </p:nvPicPr>
        <p:blipFill rotWithShape="1">
          <a:blip r:embed="rId2" cstate="print"/>
          <a:srcRect b="25466"/>
          <a:stretch/>
        </p:blipFill>
        <p:spPr bwMode="auto">
          <a:xfrm>
            <a:off x="467544" y="2628232"/>
            <a:ext cx="6568342" cy="3801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41272437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intermedia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John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Kenter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C:\Users\Marilyn\Documents\VOOTY 2018 competition\2018 VOOTY comp\14AQ\oo1778.JPG"/>
          <p:cNvPicPr>
            <a:picLocks noChangeAspect="1" noChangeArrowheads="1"/>
          </p:cNvPicPr>
          <p:nvPr/>
        </p:nvPicPr>
        <p:blipFill rotWithShape="1">
          <a:blip r:embed="rId2" cstate="print"/>
          <a:srcRect r="4675" b="13187"/>
          <a:stretch/>
        </p:blipFill>
        <p:spPr bwMode="auto">
          <a:xfrm>
            <a:off x="773832" y="1772816"/>
            <a:ext cx="7632848" cy="4634230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6579300" y="5204006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 err="1"/>
              <a:t>AQ</a:t>
            </a:r>
            <a:r>
              <a:rPr lang="en-AU" sz="2000" b="1" dirty="0"/>
              <a:t>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13286581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96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Best cultured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Berwick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274821580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A288049-AB2D-4198-BCCD-12D61A62916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Dendrobium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Coolart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Conquest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‘Babylon’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Hanging Garden</a:t>
            </a:r>
          </a:p>
        </p:txBody>
      </p:sp>
      <p:pic>
        <p:nvPicPr>
          <p:cNvPr id="3" name="Picture 2" descr="C:\Users\Marilyn\Documents\VOOTY 2018 competition\2018 VOOTY comp\14Culture hybrid\oo1752a.JPG"/>
          <p:cNvPicPr>
            <a:picLocks noChangeAspect="1" noChangeArrowheads="1"/>
          </p:cNvPicPr>
          <p:nvPr/>
        </p:nvPicPr>
        <p:blipFill rotWithShape="1">
          <a:blip r:embed="rId2" cstate="print"/>
          <a:srcRect t="4619" r="3024" b="4179"/>
          <a:stretch/>
        </p:blipFill>
        <p:spPr bwMode="auto">
          <a:xfrm>
            <a:off x="1691680" y="2492896"/>
            <a:ext cx="5688632" cy="4012517"/>
          </a:xfrm>
          <a:prstGeom prst="rect">
            <a:avLst/>
          </a:prstGeom>
          <a:noFill/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7164288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91717424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ilyn\Documents\VOOTY 2018 competition\2018 VOOTY comp\14Culture hybrid\oo1752c.JPG"/>
          <p:cNvPicPr>
            <a:picLocks noChangeAspect="1" noChangeArrowheads="1"/>
          </p:cNvPicPr>
          <p:nvPr/>
        </p:nvPicPr>
        <p:blipFill rotWithShape="1">
          <a:blip r:embed="rId2" cstate="print"/>
          <a:srcRect l="9402" t="15954" r="17949" b="7693"/>
          <a:stretch/>
        </p:blipFill>
        <p:spPr bwMode="auto">
          <a:xfrm>
            <a:off x="1331640" y="1124744"/>
            <a:ext cx="6577447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928652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8377F9B-A99D-4161-95D3-EDF53DFCED4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Oncostele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Midnight Miracles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Massai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7164288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64904"/>
            <a:ext cx="5925312" cy="40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67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D76CADF-5627-4F83-AB27-A3FD1A1BB39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Miltoniopsis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Rubenesque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Karismic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Kay’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pic>
        <p:nvPicPr>
          <p:cNvPr id="4" name="Picture 2" descr="C:\Users\Marilyn\Documents\VOOTY 2018 competition\2018 VOOTY comp\14Culture hybrid\oo1783.JPG"/>
          <p:cNvPicPr>
            <a:picLocks noChangeAspect="1" noChangeArrowheads="1"/>
          </p:cNvPicPr>
          <p:nvPr/>
        </p:nvPicPr>
        <p:blipFill rotWithShape="1">
          <a:blip r:embed="rId2" cstate="print"/>
          <a:srcRect t="13293" b="23867"/>
          <a:stretch/>
        </p:blipFill>
        <p:spPr bwMode="auto">
          <a:xfrm>
            <a:off x="349254" y="2636845"/>
            <a:ext cx="7944883" cy="374441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7374091" y="5182953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02097228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8A9017B-5B46-41DB-97F6-571E1557709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Australian Ginger ‘Cathy’s Pride’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Brian Shaddock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E9952D02-9950-4E68-9F35-BB80154F3B63}"/>
              </a:ext>
            </a:extLst>
          </p:cNvPr>
          <p:cNvSpPr txBox="1">
            <a:spLocks/>
          </p:cNvSpPr>
          <p:nvPr/>
        </p:nvSpPr>
        <p:spPr>
          <a:xfrm>
            <a:off x="6156176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08" y="2403281"/>
            <a:ext cx="2791968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9040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9466605-7C72-498E-97FE-5548BBA384CF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Cymbidium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Doo-Wop ‘Ringwood’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Andy &amp; Jan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Leamon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Users\Marilyn\Documents\VOOTY 2018 competition\2018 VOOTY comp\14Culture hybrid\oo1786.jpg"/>
          <p:cNvPicPr>
            <a:picLocks noChangeAspect="1" noChangeArrowheads="1"/>
          </p:cNvPicPr>
          <p:nvPr/>
        </p:nvPicPr>
        <p:blipFill rotWithShape="1">
          <a:blip r:embed="rId2" cstate="print"/>
          <a:srcRect t="7985" r="19391" b="15589"/>
          <a:stretch/>
        </p:blipFill>
        <p:spPr bwMode="auto">
          <a:xfrm>
            <a:off x="3203848" y="2492896"/>
            <a:ext cx="3240360" cy="4096305"/>
          </a:xfrm>
          <a:prstGeom prst="rect">
            <a:avLst/>
          </a:prstGeom>
          <a:noFill/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E9952D02-9950-4E68-9F35-BB80154F3B63}"/>
              </a:ext>
            </a:extLst>
          </p:cNvPr>
          <p:cNvSpPr txBox="1">
            <a:spLocks/>
          </p:cNvSpPr>
          <p:nvPr/>
        </p:nvSpPr>
        <p:spPr>
          <a:xfrm>
            <a:off x="6448806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3EE6A3-B0B2-4790-A02D-2070145C513D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Dendrobium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Virginia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Jupp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‘Eric’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David Wain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8F06A2D1-59A3-4380-B938-12A407A12169}"/>
              </a:ext>
            </a:extLst>
          </p:cNvPr>
          <p:cNvSpPr txBox="1">
            <a:spLocks/>
          </p:cNvSpPr>
          <p:nvPr/>
        </p:nvSpPr>
        <p:spPr>
          <a:xfrm>
            <a:off x="5940152" y="5157192"/>
            <a:ext cx="2016224" cy="106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4" name="Picture 2" descr="C:\Users\Marilyn\Documents\VOOTY 2018 competition\2018 VOOTY comp\14Culture hybrid\oo1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564904"/>
            <a:ext cx="2592288" cy="3888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42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764704"/>
            <a:ext cx="8928992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Mem. Chris Waterman</a:t>
            </a:r>
            <a:b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AU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libri"/>
              </a:rPr>
              <a:t>ST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RALIAN NATIVE</a:t>
            </a:r>
          </a:p>
          <a:p>
            <a:pPr algn="ctr"/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Mornington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Peninsula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Orchid Society</a:t>
            </a:r>
          </a:p>
        </p:txBody>
      </p:sp>
    </p:spTree>
    <p:extLst>
      <p:ext uri="{BB962C8B-B14F-4D97-AF65-F5344CB8AC3E}">
        <p14:creationId xmlns:p14="http://schemas.microsoft.com/office/powerpoint/2010/main" val="3792329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1 Aust Native Hybrid\oo1779b.JPG"/>
          <p:cNvPicPr>
            <a:picLocks noChangeAspect="1" noChangeArrowheads="1"/>
          </p:cNvPicPr>
          <p:nvPr/>
        </p:nvPicPr>
        <p:blipFill rotWithShape="1">
          <a:blip r:embed="rId2" cstate="print"/>
          <a:srcRect l="15798" t="7899" r="14240" b="9726"/>
          <a:stretch/>
        </p:blipFill>
        <p:spPr bwMode="auto">
          <a:xfrm>
            <a:off x="2411760" y="1124744"/>
            <a:ext cx="446449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1318FA-4DBF-4134-8FA9-14608AE6C1A6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Sweet Devon ‘J &amp; 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H. &amp; T. Truong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065C37B3-E1AF-4877-9833-D33C7B86B956}"/>
              </a:ext>
            </a:extLst>
          </p:cNvPr>
          <p:cNvSpPr txBox="1">
            <a:spLocks/>
          </p:cNvSpPr>
          <p:nvPr/>
        </p:nvSpPr>
        <p:spPr>
          <a:xfrm>
            <a:off x="6210436" y="495917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34" y="1772816"/>
            <a:ext cx="3510644" cy="46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584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B816C2F-8495-405E-B090-5873E9495D3B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Orpetii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I.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Dittman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7909D2FA-CF21-4A3A-A838-CAA02EF4E748}"/>
              </a:ext>
            </a:extLst>
          </p:cNvPr>
          <p:cNvSpPr txBox="1">
            <a:spLocks/>
          </p:cNvSpPr>
          <p:nvPr/>
        </p:nvSpPr>
        <p:spPr>
          <a:xfrm>
            <a:off x="7164288" y="508951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00808"/>
            <a:ext cx="5976664" cy="4781331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286112213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1318FA-4DBF-4134-8FA9-14608AE6C1A6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Sweet Devon ‘J &amp; 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H. &amp; T. Truong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64" y="1772816"/>
            <a:ext cx="3456384" cy="454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0630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Best cultured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species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 Maroondah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1729991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3DFCED-E397-4A8E-81A6-339E5433B9CC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striolatum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Bicheno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Tas’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Murray Harding &amp; Di Lester</a:t>
            </a:r>
          </a:p>
        </p:txBody>
      </p:sp>
      <p:pic>
        <p:nvPicPr>
          <p:cNvPr id="3" name="Picture 1" descr="C:\Users\Marilyn\Documents\VOOTY 2018 competition\2018 VOOTY comp\15Culture Species\oo1751.JPG"/>
          <p:cNvPicPr>
            <a:picLocks noChangeAspect="1" noChangeArrowheads="1"/>
          </p:cNvPicPr>
          <p:nvPr/>
        </p:nvPicPr>
        <p:blipFill rotWithShape="1">
          <a:blip r:embed="rId2" cstate="print"/>
          <a:srcRect l="14548" t="5025" r="15136" b="20857"/>
          <a:stretch/>
        </p:blipFill>
        <p:spPr bwMode="auto">
          <a:xfrm>
            <a:off x="1601924" y="2708920"/>
            <a:ext cx="5562364" cy="3772178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7909D2FA-CF21-4A3A-A838-CAA02EF4E748}"/>
              </a:ext>
            </a:extLst>
          </p:cNvPr>
          <p:cNvSpPr txBox="1">
            <a:spLocks/>
          </p:cNvSpPr>
          <p:nvPr/>
        </p:nvSpPr>
        <p:spPr>
          <a:xfrm>
            <a:off x="7164288" y="508951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</p:spTree>
    <p:extLst>
      <p:ext uri="{BB962C8B-B14F-4D97-AF65-F5344CB8AC3E}">
        <p14:creationId xmlns:p14="http://schemas.microsoft.com/office/powerpoint/2010/main" val="263473416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Marilyn\Documents\VOOTY 2018 competition\2018 VOOTY comp\15Culture Species\oo175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7887018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35440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8A7A86C-160F-42BE-92CB-382B3AB5EDD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speciosum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‘Two Moons’ 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R. Harrison</a:t>
            </a:r>
          </a:p>
        </p:txBody>
      </p:sp>
      <p:pic>
        <p:nvPicPr>
          <p:cNvPr id="5" name="Picture 1" descr="C:\Users\Marilyn\Documents\VOOTY 2018 competition\2018 VOOTY comp\15Culture Species\oo1782.jpg"/>
          <p:cNvPicPr>
            <a:picLocks noChangeAspect="1" noChangeArrowheads="1"/>
          </p:cNvPicPr>
          <p:nvPr/>
        </p:nvPicPr>
        <p:blipFill rotWithShape="1">
          <a:blip r:embed="rId2" cstate="print"/>
          <a:srcRect t="5141" b="9564"/>
          <a:stretch/>
        </p:blipFill>
        <p:spPr bwMode="auto">
          <a:xfrm>
            <a:off x="557808" y="2369880"/>
            <a:ext cx="8064896" cy="4099655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7909D2FA-CF21-4A3A-A838-CAA02EF4E748}"/>
              </a:ext>
            </a:extLst>
          </p:cNvPr>
          <p:cNvSpPr txBox="1">
            <a:spLocks/>
          </p:cNvSpPr>
          <p:nvPr/>
        </p:nvSpPr>
        <p:spPr>
          <a:xfrm>
            <a:off x="7101408" y="236988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Marilyn\Documents\VOOTY 2018 competition\2018 VOOTY comp\15Culture Species\oo1782a.jpg"/>
          <p:cNvPicPr>
            <a:picLocks noChangeAspect="1" noChangeArrowheads="1"/>
          </p:cNvPicPr>
          <p:nvPr/>
        </p:nvPicPr>
        <p:blipFill rotWithShape="1">
          <a:blip r:embed="rId2" cstate="print"/>
          <a:srcRect t="16388"/>
          <a:stretch/>
        </p:blipFill>
        <p:spPr bwMode="auto">
          <a:xfrm>
            <a:off x="251520" y="1412776"/>
            <a:ext cx="8568442" cy="4776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763783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4050046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3EE6A3-B0B2-4790-A02D-2070145C513D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Newbold Rose ‘Eleanor’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8F06A2D1-59A3-4380-B938-12A407A12169}"/>
              </a:ext>
            </a:extLst>
          </p:cNvPr>
          <p:cNvSpPr txBox="1">
            <a:spLocks/>
          </p:cNvSpPr>
          <p:nvPr/>
        </p:nvSpPr>
        <p:spPr>
          <a:xfrm>
            <a:off x="6501479" y="5373216"/>
            <a:ext cx="2016224" cy="106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79.1</a:t>
            </a:r>
          </a:p>
        </p:txBody>
      </p:sp>
      <p:pic>
        <p:nvPicPr>
          <p:cNvPr id="7" name="Picture 2" descr="C:\Users\Marilyn\Documents\VOOTY 2018 competition\2018 VOOTY comp\1 Aust Native Hybrid\oo1787.JPG"/>
          <p:cNvPicPr>
            <a:picLocks noChangeAspect="1" noChangeArrowheads="1"/>
          </p:cNvPicPr>
          <p:nvPr/>
        </p:nvPicPr>
        <p:blipFill rotWithShape="1">
          <a:blip r:embed="rId2" cstate="print"/>
          <a:srcRect b="19137"/>
          <a:stretch/>
        </p:blipFill>
        <p:spPr bwMode="auto">
          <a:xfrm>
            <a:off x="2506181" y="1681403"/>
            <a:ext cx="416815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3DFCED-E397-4A8E-81A6-339E5433B9CC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striolatum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Bicheno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Tas’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Murray Harding &amp; Di Lester</a:t>
            </a:r>
          </a:p>
        </p:txBody>
      </p:sp>
      <p:pic>
        <p:nvPicPr>
          <p:cNvPr id="3" name="Picture 1" descr="C:\Users\Marilyn\Documents\VOOTY 2018 competition\2018 VOOTY comp\15Culture Species\oo1751.JPG"/>
          <p:cNvPicPr>
            <a:picLocks noChangeAspect="1" noChangeArrowheads="1"/>
          </p:cNvPicPr>
          <p:nvPr/>
        </p:nvPicPr>
        <p:blipFill rotWithShape="1">
          <a:blip r:embed="rId2" cstate="print"/>
          <a:srcRect l="14548" t="5025" r="15136" b="20857"/>
          <a:stretch/>
        </p:blipFill>
        <p:spPr bwMode="auto">
          <a:xfrm>
            <a:off x="1809074" y="2708920"/>
            <a:ext cx="5562364" cy="3772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03116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556792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Mem. Gunter </a:t>
            </a:r>
            <a:r>
              <a:rPr lang="en-US" sz="6600" b="1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Haar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/>
            </a:r>
            <a:b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best cultured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OSCOV</a:t>
            </a:r>
          </a:p>
        </p:txBody>
      </p:sp>
    </p:spTree>
    <p:extLst>
      <p:ext uri="{BB962C8B-B14F-4D97-AF65-F5344CB8AC3E}">
        <p14:creationId xmlns:p14="http://schemas.microsoft.com/office/powerpoint/2010/main" val="154015265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386681326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1318FA-4DBF-4134-8FA9-14608AE6C1A6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Sweet Devon ‘J &amp; 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H. &amp; T. Truong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06" y="1916832"/>
            <a:ext cx="3117899" cy="41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2811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060848"/>
            <a:ext cx="8064896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 </a:t>
            </a:r>
            <a:r>
              <a:rPr lang="en-US" sz="6600" b="1" i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10 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finalists for the 2018 </a:t>
            </a:r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vooty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/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are . . .</a:t>
            </a:r>
          </a:p>
        </p:txBody>
      </p:sp>
    </p:spTree>
    <p:extLst>
      <p:ext uri="{BB962C8B-B14F-4D97-AF65-F5344CB8AC3E}">
        <p14:creationId xmlns:p14="http://schemas.microsoft.com/office/powerpoint/2010/main" val="80376267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1751CAF-2CBE-40BF-81F5-D12B7B513F8E}"/>
              </a:ext>
            </a:extLst>
          </p:cNvPr>
          <p:cNvSpPr/>
          <p:nvPr/>
        </p:nvSpPr>
        <p:spPr>
          <a:xfrm>
            <a:off x="683568" y="2994409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Australian Native Hybrid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CE80644-B71D-4967-B760-41864B06051A}"/>
              </a:ext>
            </a:extLst>
          </p:cNvPr>
          <p:cNvSpPr/>
          <p:nvPr/>
        </p:nvSpPr>
        <p:spPr>
          <a:xfrm>
            <a:off x="3816957" y="2994409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Australian Native Species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3A8F195-4FED-4FB0-8160-7B3A5D6DA650}"/>
              </a:ext>
            </a:extLst>
          </p:cNvPr>
          <p:cNvSpPr/>
          <p:nvPr/>
        </p:nvSpPr>
        <p:spPr>
          <a:xfrm>
            <a:off x="6516216" y="3023494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Cymbidium Hybrid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5B8EA2-2F64-4096-9671-63621628F8F6}"/>
              </a:ext>
            </a:extLst>
          </p:cNvPr>
          <p:cNvSpPr/>
          <p:nvPr/>
        </p:nvSpPr>
        <p:spPr>
          <a:xfrm>
            <a:off x="1979712" y="5760614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Laeliinae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Hybrid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23A4B18-56AF-44B2-BC25-052A1544C87E}"/>
              </a:ext>
            </a:extLst>
          </p:cNvPr>
          <p:cNvSpPr/>
          <p:nvPr/>
        </p:nvSpPr>
        <p:spPr>
          <a:xfrm>
            <a:off x="5292080" y="5760614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Masdevallia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Hybrid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C:\Users\Marilyn\Documents\VOOTY 2018 competition\2018 VOOTY comp\1 Aust Native Hybrid\oo1758.JPG"/>
          <p:cNvPicPr>
            <a:picLocks noChangeAspect="1" noChangeArrowheads="1"/>
          </p:cNvPicPr>
          <p:nvPr/>
        </p:nvPicPr>
        <p:blipFill rotWithShape="1">
          <a:blip r:embed="rId2" cstate="print"/>
          <a:srcRect l="13811" t="8572" r="11899"/>
          <a:stretch/>
        </p:blipFill>
        <p:spPr bwMode="auto">
          <a:xfrm>
            <a:off x="683568" y="1052736"/>
            <a:ext cx="2106390" cy="1728192"/>
          </a:xfrm>
          <a:prstGeom prst="rect">
            <a:avLst/>
          </a:prstGeom>
          <a:noFill/>
        </p:spPr>
      </p:pic>
      <p:pic>
        <p:nvPicPr>
          <p:cNvPr id="11" name="Picture 2" descr="C:\Users\Marilyn\Documents\VOOTY 2018 competition\2018 VOOTY comp\2Aust Native Species\oo1776.JPG"/>
          <p:cNvPicPr>
            <a:picLocks noChangeAspect="1" noChangeArrowheads="1"/>
          </p:cNvPicPr>
          <p:nvPr/>
        </p:nvPicPr>
        <p:blipFill rotWithShape="1">
          <a:blip r:embed="rId3" cstate="print"/>
          <a:srcRect l="9283" t="13503" r="19827"/>
          <a:stretch/>
        </p:blipFill>
        <p:spPr bwMode="auto">
          <a:xfrm>
            <a:off x="3824850" y="1054223"/>
            <a:ext cx="2124558" cy="1728192"/>
          </a:xfrm>
          <a:prstGeom prst="rect">
            <a:avLst/>
          </a:prstGeom>
          <a:noFill/>
        </p:spPr>
      </p:pic>
      <p:pic>
        <p:nvPicPr>
          <p:cNvPr id="12" name="Picture 2" descr="C:\Users\Marilyn\Documents\VOOTY 2018 competition\2018 VOOTY comp\3Cym\oo1789.jpg"/>
          <p:cNvPicPr>
            <a:picLocks noChangeAspect="1" noChangeArrowheads="1"/>
          </p:cNvPicPr>
          <p:nvPr/>
        </p:nvPicPr>
        <p:blipFill rotWithShape="1">
          <a:blip r:embed="rId4" cstate="print"/>
          <a:srcRect t="18080" r="13559" b="25423"/>
          <a:stretch/>
        </p:blipFill>
        <p:spPr bwMode="auto">
          <a:xfrm>
            <a:off x="6800949" y="1052736"/>
            <a:ext cx="1762756" cy="1728192"/>
          </a:xfrm>
          <a:prstGeom prst="rect">
            <a:avLst/>
          </a:prstGeom>
          <a:noFill/>
        </p:spPr>
      </p:pic>
      <p:pic>
        <p:nvPicPr>
          <p:cNvPr id="13" name="Picture 2" descr="C:\Users\Marilyn\Documents\VOOTY 2018 competition\2018 VOOTY comp\4Laelia\oo1771.JPG"/>
          <p:cNvPicPr>
            <a:picLocks noChangeAspect="1" noChangeArrowheads="1"/>
          </p:cNvPicPr>
          <p:nvPr/>
        </p:nvPicPr>
        <p:blipFill rotWithShape="1">
          <a:blip r:embed="rId5" cstate="print"/>
          <a:srcRect l="19828" t="16092" r="1724" b="26437"/>
          <a:stretch/>
        </p:blipFill>
        <p:spPr bwMode="auto">
          <a:xfrm>
            <a:off x="1619672" y="4080519"/>
            <a:ext cx="2761768" cy="1517455"/>
          </a:xfrm>
          <a:prstGeom prst="rect">
            <a:avLst/>
          </a:prstGeom>
          <a:noFill/>
        </p:spPr>
      </p:pic>
      <p:pic>
        <p:nvPicPr>
          <p:cNvPr id="14" name="Picture 1" descr="C:\Users\Marilyn\Documents\VOOTY 2018 competition\2018 VOOTY comp\5Masd\oo1750.JPG"/>
          <p:cNvPicPr>
            <a:picLocks noChangeAspect="1" noChangeArrowheads="1"/>
          </p:cNvPicPr>
          <p:nvPr/>
        </p:nvPicPr>
        <p:blipFill rotWithShape="1">
          <a:blip r:embed="rId6" cstate="print"/>
          <a:srcRect l="6751" t="3798" r="9700" b="3792"/>
          <a:stretch/>
        </p:blipFill>
        <p:spPr bwMode="auto">
          <a:xfrm>
            <a:off x="5373151" y="4080519"/>
            <a:ext cx="2007161" cy="1480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01507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1751CAF-2CBE-40BF-81F5-D12B7B513F8E}"/>
              </a:ext>
            </a:extLst>
          </p:cNvPr>
          <p:cNvSpPr/>
          <p:nvPr/>
        </p:nvSpPr>
        <p:spPr>
          <a:xfrm>
            <a:off x="683568" y="3062623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Oncidiinae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Hybrid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CE80644-B71D-4967-B760-41864B06051A}"/>
              </a:ext>
            </a:extLst>
          </p:cNvPr>
          <p:cNvSpPr/>
          <p:nvPr/>
        </p:nvSpPr>
        <p:spPr>
          <a:xfrm>
            <a:off x="3610127" y="3043296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Hybrid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3A8F195-4FED-4FB0-8160-7B3A5D6DA650}"/>
              </a:ext>
            </a:extLst>
          </p:cNvPr>
          <p:cNvSpPr/>
          <p:nvPr/>
        </p:nvSpPr>
        <p:spPr>
          <a:xfrm>
            <a:off x="6444208" y="3075057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Species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E260616-405C-499F-8528-370EE560A3FB}"/>
              </a:ext>
            </a:extLst>
          </p:cNvPr>
          <p:cNvSpPr/>
          <p:nvPr/>
        </p:nvSpPr>
        <p:spPr>
          <a:xfrm>
            <a:off x="2051720" y="5733256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 Other</a:t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Hybrid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5B8EA2-2F64-4096-9671-63621628F8F6}"/>
              </a:ext>
            </a:extLst>
          </p:cNvPr>
          <p:cNvSpPr/>
          <p:nvPr/>
        </p:nvSpPr>
        <p:spPr>
          <a:xfrm>
            <a:off x="5400092" y="5733256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 Other Species</a:t>
            </a:r>
            <a:endParaRPr lang="en-US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1" descr="C:\Users\Marilyn\Documents\VOOTY 2018 competition\2018 VOOTY comp\8oncidinae\oo1775.JPG"/>
          <p:cNvPicPr>
            <a:picLocks noChangeAspect="1" noChangeArrowheads="1"/>
          </p:cNvPicPr>
          <p:nvPr/>
        </p:nvPicPr>
        <p:blipFill rotWithShape="1">
          <a:blip r:embed="rId2" cstate="print"/>
          <a:srcRect t="21052" r="4386" b="14620"/>
          <a:stretch/>
        </p:blipFill>
        <p:spPr bwMode="auto">
          <a:xfrm>
            <a:off x="384407" y="1371920"/>
            <a:ext cx="2711429" cy="1368152"/>
          </a:xfrm>
          <a:prstGeom prst="rect">
            <a:avLst/>
          </a:prstGeom>
          <a:noFill/>
        </p:spPr>
      </p:pic>
      <p:pic>
        <p:nvPicPr>
          <p:cNvPr id="11" name="Picture 2" descr="C:\Users\Marilyn\Documents\VOOTY 2018 competition\2018 VOOTY comp\6Paph Hybrid\oo180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3754143" y="1160978"/>
            <a:ext cx="1944216" cy="1782562"/>
          </a:xfrm>
          <a:prstGeom prst="rect">
            <a:avLst/>
          </a:prstGeom>
          <a:noFill/>
        </p:spPr>
      </p:pic>
      <p:pic>
        <p:nvPicPr>
          <p:cNvPr id="12" name="Picture 2" descr="C:\Users\Marilyn\Documents\VOOTY 2018 competition\2018 VOOTY comp\7Paph Species\oo1796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9421" y="1167689"/>
            <a:ext cx="1977806" cy="1775851"/>
          </a:xfrm>
          <a:prstGeom prst="rect">
            <a:avLst/>
          </a:prstGeom>
          <a:noFill/>
        </p:spPr>
      </p:pic>
      <p:pic>
        <p:nvPicPr>
          <p:cNvPr id="13" name="Picture 12" descr="C:\Users\Marilyn\Documents\VOOTY 2018 competition\2018 VOOTY comp\9Any Other Hybrid\oo1743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5457" y="4018742"/>
            <a:ext cx="2157300" cy="1614169"/>
          </a:xfrm>
          <a:prstGeom prst="rect">
            <a:avLst/>
          </a:prstGeom>
          <a:noFill/>
        </p:spPr>
      </p:pic>
      <p:pic>
        <p:nvPicPr>
          <p:cNvPr id="15" name="Picture 14" descr="C:\Users\Marilyn\Documents\VOOTY 2018 competition\2018 VOOTY comp\10Species\oo1806.jpg"/>
          <p:cNvPicPr>
            <a:picLocks noChangeAspect="1" noChangeArrowheads="1"/>
          </p:cNvPicPr>
          <p:nvPr/>
        </p:nvPicPr>
        <p:blipFill rotWithShape="1">
          <a:blip r:embed="rId6" cstate="print"/>
          <a:srcRect t="10009" b="20851"/>
          <a:stretch/>
        </p:blipFill>
        <p:spPr bwMode="auto">
          <a:xfrm flipH="1">
            <a:off x="5508103" y="3989968"/>
            <a:ext cx="1584176" cy="1642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729627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2060848"/>
            <a:ext cx="547260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 </a:t>
            </a:r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VOOTY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 2018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308226730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Golden Goblet ‘Brian’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54" y="1844824"/>
            <a:ext cx="4865604" cy="4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0767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2875002"/>
            <a:ext cx="66247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The End !</a:t>
            </a:r>
          </a:p>
        </p:txBody>
      </p:sp>
    </p:spTree>
    <p:extLst>
      <p:ext uri="{BB962C8B-B14F-4D97-AF65-F5344CB8AC3E}">
        <p14:creationId xmlns:p14="http://schemas.microsoft.com/office/powerpoint/2010/main" val="3618962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1 Aust Native Hybrid\oo1787a.JPG"/>
          <p:cNvPicPr>
            <a:picLocks noChangeAspect="1" noChangeArrowheads="1"/>
          </p:cNvPicPr>
          <p:nvPr/>
        </p:nvPicPr>
        <p:blipFill rotWithShape="1">
          <a:blip r:embed="rId2" cstate="print"/>
          <a:srcRect l="24067" t="2951" r="27798" b="7048"/>
          <a:stretch/>
        </p:blipFill>
        <p:spPr bwMode="auto">
          <a:xfrm>
            <a:off x="1979712" y="1124744"/>
            <a:ext cx="4968552" cy="5225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1CA219-CF5F-417E-8043-F645EFF220F5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Plectochilus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Austral Triumph ‘Eureka’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E8E77FB-D629-4C29-BF1B-76BCCC65AB15}"/>
              </a:ext>
            </a:extLst>
          </p:cNvPr>
          <p:cNvSpPr txBox="1">
            <a:spLocks/>
          </p:cNvSpPr>
          <p:nvPr/>
        </p:nvSpPr>
        <p:spPr>
          <a:xfrm>
            <a:off x="6732240" y="5013176"/>
            <a:ext cx="1872208" cy="113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75.4</a:t>
            </a:r>
          </a:p>
        </p:txBody>
      </p:sp>
      <p:pic>
        <p:nvPicPr>
          <p:cNvPr id="7" name="Picture 2" descr="C:\Users\Marilyn\Documents\VOOTY 2018 competition\2018 VOOTY comp\1 Aust Native Hybrid\oo1793.JPG"/>
          <p:cNvPicPr>
            <a:picLocks noChangeAspect="1" noChangeArrowheads="1"/>
          </p:cNvPicPr>
          <p:nvPr/>
        </p:nvPicPr>
        <p:blipFill rotWithShape="1">
          <a:blip r:embed="rId2" cstate="print"/>
          <a:srcRect l="13333" t="5000" r="23333" b="3750"/>
          <a:stretch/>
        </p:blipFill>
        <p:spPr bwMode="auto">
          <a:xfrm>
            <a:off x="2538028" y="2564904"/>
            <a:ext cx="4104455" cy="3942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1 Aust Native Hybrid\oo1793a.JPG"/>
          <p:cNvPicPr>
            <a:picLocks noChangeAspect="1" noChangeArrowheads="1"/>
          </p:cNvPicPr>
          <p:nvPr/>
        </p:nvPicPr>
        <p:blipFill rotWithShape="1">
          <a:blip r:embed="rId2" cstate="print"/>
          <a:srcRect l="15833" t="5000" r="14166" b="5000"/>
          <a:stretch/>
        </p:blipFill>
        <p:spPr bwMode="auto">
          <a:xfrm>
            <a:off x="1619672" y="1196752"/>
            <a:ext cx="604867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4F3A995-F7CA-40CC-9D4B-6F93537BF80A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Sarcochilus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Myola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Nykayl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40918FF8-8CAB-48BA-8D7D-BABCD330B45B}"/>
              </a:ext>
            </a:extLst>
          </p:cNvPr>
          <p:cNvSpPr txBox="1">
            <a:spLocks/>
          </p:cNvSpPr>
          <p:nvPr/>
        </p:nvSpPr>
        <p:spPr>
          <a:xfrm>
            <a:off x="6084168" y="5445224"/>
            <a:ext cx="2237657" cy="1204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>
                <a:solidFill>
                  <a:schemeClr val="bg1"/>
                </a:solidFill>
              </a:rPr>
              <a:t>HCC/OSCOV</a:t>
            </a:r>
          </a:p>
          <a:p>
            <a:r>
              <a:rPr lang="en-AU" sz="2000" b="1" dirty="0">
                <a:solidFill>
                  <a:schemeClr val="bg1"/>
                </a:solidFill>
              </a:rPr>
              <a:t>77.6</a:t>
            </a:r>
          </a:p>
        </p:txBody>
      </p:sp>
      <p:pic>
        <p:nvPicPr>
          <p:cNvPr id="7" name="Picture 2" descr="C:\Users\Marilyn\Documents\VOOTY 2018 competition\2018 VOOTY comp\1 Aust Native Hybrid\oo1803.JPG"/>
          <p:cNvPicPr>
            <a:picLocks noChangeAspect="1" noChangeArrowheads="1"/>
          </p:cNvPicPr>
          <p:nvPr/>
        </p:nvPicPr>
        <p:blipFill rotWithShape="1">
          <a:blip r:embed="rId2" cstate="print"/>
          <a:srcRect l="14576" t="770" r="9307"/>
          <a:stretch/>
        </p:blipFill>
        <p:spPr bwMode="auto">
          <a:xfrm>
            <a:off x="1394362" y="1700808"/>
            <a:ext cx="5331212" cy="4633303"/>
          </a:xfrm>
          <a:prstGeom prst="rect">
            <a:avLst/>
          </a:prstGeom>
          <a:noFill/>
        </p:spPr>
      </p:pic>
      <p:sp>
        <p:nvSpPr>
          <p:cNvPr id="8" name="Title 2">
            <a:extLst>
              <a:ext uri="{FF2B5EF4-FFF2-40B4-BE49-F238E27FC236}">
                <a16:creationId xmlns="" xmlns:a16="http://schemas.microsoft.com/office/drawing/2014/main" id="{5E8E77FB-D629-4C29-BF1B-76BCCC65AB15}"/>
              </a:ext>
            </a:extLst>
          </p:cNvPr>
          <p:cNvSpPr txBox="1">
            <a:spLocks/>
          </p:cNvSpPr>
          <p:nvPr/>
        </p:nvSpPr>
        <p:spPr>
          <a:xfrm>
            <a:off x="6732240" y="5013176"/>
            <a:ext cx="1872208" cy="113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77.5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1 Aust Native Hybrid\oo1803a.JPG"/>
          <p:cNvPicPr>
            <a:picLocks noChangeAspect="1" noChangeArrowheads="1"/>
          </p:cNvPicPr>
          <p:nvPr/>
        </p:nvPicPr>
        <p:blipFill rotWithShape="1">
          <a:blip r:embed="rId2" cstate="print"/>
          <a:srcRect l="19590" t="2500" r="18744" b="16250"/>
          <a:stretch/>
        </p:blipFill>
        <p:spPr bwMode="auto">
          <a:xfrm>
            <a:off x="1619672" y="1052736"/>
            <a:ext cx="6066397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2320853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D76CADF-5627-4F83-AB27-A3FD1A1BB39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Bav’s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Beauty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RACB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Robin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Bavinton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28" y="1772816"/>
            <a:ext cx="5705856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4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AU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libri"/>
              </a:rPr>
              <a:t>ST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RALIAN NATIVE</a:t>
            </a:r>
          </a:p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Species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Yarra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Valley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260415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0"/>
            <a:ext cx="849694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Australian Gold Rush ‘Pure Gold’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Hanging Garden </a:t>
            </a:r>
          </a:p>
        </p:txBody>
      </p:sp>
      <p:pic>
        <p:nvPicPr>
          <p:cNvPr id="5" name="Picture 2" descr="C:\Users\Marilyn\Documents\VOOTY 2018 competition\VOOTY comp\1 Aust Native Hybrid\oo1753c.JPG"/>
          <p:cNvPicPr>
            <a:picLocks noChangeAspect="1" noChangeArrowheads="1"/>
          </p:cNvPicPr>
          <p:nvPr/>
        </p:nvPicPr>
        <p:blipFill rotWithShape="1">
          <a:blip r:embed="rId2" cstate="print"/>
          <a:srcRect l="12264" t="10512" r="10651" b="8899"/>
          <a:stretch/>
        </p:blipFill>
        <p:spPr bwMode="auto">
          <a:xfrm>
            <a:off x="3218877" y="2357796"/>
            <a:ext cx="2706244" cy="424388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071457" y="551723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77.6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8250558-1976-494B-8D94-2147AA9D610C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speciosum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‘Daylight Moon’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Murray Harding &amp; Di Lester</a:t>
            </a:r>
          </a:p>
        </p:txBody>
      </p:sp>
      <p:pic>
        <p:nvPicPr>
          <p:cNvPr id="3" name="Picture 2" descr="C:\Users\Marilyn\Documents\VOOTY 2018 competition\2018 VOOTY comp\2Aust Native Species\oo175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0071" y="2564904"/>
            <a:ext cx="5364088" cy="4023066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5E8E77FB-D629-4C29-BF1B-76BCCC65AB15}"/>
              </a:ext>
            </a:extLst>
          </p:cNvPr>
          <p:cNvSpPr txBox="1">
            <a:spLocks/>
          </p:cNvSpPr>
          <p:nvPr/>
        </p:nvSpPr>
        <p:spPr>
          <a:xfrm>
            <a:off x="6732240" y="5013176"/>
            <a:ext cx="1872208" cy="113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2Aust Native Species\oo175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52736"/>
            <a:ext cx="4248472" cy="53510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E43EF7-BA69-45BE-BCEC-CEF6355124C4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speciosum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Anna’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Users\Marilyn\Documents\VOOTY 2018 competition\2018 VOOTY comp\2Aust Native Species\oo1759a.JPG"/>
          <p:cNvPicPr>
            <a:picLocks noChangeAspect="1" noChangeArrowheads="1"/>
          </p:cNvPicPr>
          <p:nvPr/>
        </p:nvPicPr>
        <p:blipFill rotWithShape="1">
          <a:blip r:embed="rId2" cstate="print"/>
          <a:srcRect l="830" t="4979" r="2905" b="15353"/>
          <a:stretch/>
        </p:blipFill>
        <p:spPr bwMode="auto">
          <a:xfrm>
            <a:off x="413792" y="1772816"/>
            <a:ext cx="8352928" cy="4608513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5E8E77FB-D629-4C29-BF1B-76BCCC65AB15}"/>
              </a:ext>
            </a:extLst>
          </p:cNvPr>
          <p:cNvSpPr txBox="1">
            <a:spLocks/>
          </p:cNvSpPr>
          <p:nvPr/>
        </p:nvSpPr>
        <p:spPr>
          <a:xfrm>
            <a:off x="6894512" y="5248606"/>
            <a:ext cx="1872208" cy="113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81.2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2Aust Native Species\oo175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128792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A15209B-45E8-4A5B-BD3E-BB176B1D0C17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falcorostrum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‘Madison’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C:\Users\Marilyn\Documents\VOOTY 2018 competition\2018 VOOTY comp\2Aust Native Species\oo1768.JPG"/>
          <p:cNvPicPr>
            <a:picLocks noChangeAspect="1" noChangeArrowheads="1"/>
          </p:cNvPicPr>
          <p:nvPr/>
        </p:nvPicPr>
        <p:blipFill rotWithShape="1">
          <a:blip r:embed="rId2" cstate="print"/>
          <a:srcRect l="3272" t="3689" r="16395" b="7781"/>
          <a:stretch/>
        </p:blipFill>
        <p:spPr bwMode="auto">
          <a:xfrm>
            <a:off x="1676182" y="2492896"/>
            <a:ext cx="5472608" cy="4020692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="" xmlns:a16="http://schemas.microsoft.com/office/drawing/2014/main" id="{B9C725D3-8C67-4191-B588-0C4E9802AB10}"/>
              </a:ext>
            </a:extLst>
          </p:cNvPr>
          <p:cNvSpPr txBox="1">
            <a:spLocks/>
          </p:cNvSpPr>
          <p:nvPr/>
        </p:nvSpPr>
        <p:spPr>
          <a:xfrm>
            <a:off x="6588224" y="5092833"/>
            <a:ext cx="1800200" cy="142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78.2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2Aust Native Species\oo1768b.JPG"/>
          <p:cNvPicPr>
            <a:picLocks noChangeAspect="1" noChangeArrowheads="1"/>
          </p:cNvPicPr>
          <p:nvPr/>
        </p:nvPicPr>
        <p:blipFill rotWithShape="1">
          <a:blip r:embed="rId2" cstate="print"/>
          <a:srcRect l="18758" t="17723" r="21326" b="5063"/>
          <a:stretch/>
        </p:blipFill>
        <p:spPr bwMode="auto">
          <a:xfrm>
            <a:off x="1475656" y="1196752"/>
            <a:ext cx="5976664" cy="5134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F3C61EA-4A79-4C64-B478-8A22AEEB3C7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Sarcochilus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hartmannii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‘Red Doc’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20325607-432B-4372-A97A-728EC9DA700B}"/>
              </a:ext>
            </a:extLst>
          </p:cNvPr>
          <p:cNvSpPr txBox="1">
            <a:spLocks/>
          </p:cNvSpPr>
          <p:nvPr/>
        </p:nvSpPr>
        <p:spPr>
          <a:xfrm>
            <a:off x="6732240" y="5085185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492896"/>
            <a:ext cx="4974738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2Aust Native Species\oo1776a.JPG"/>
          <p:cNvPicPr>
            <a:picLocks noChangeAspect="1" noChangeArrowheads="1"/>
          </p:cNvPicPr>
          <p:nvPr/>
        </p:nvPicPr>
        <p:blipFill rotWithShape="1">
          <a:blip r:embed="rId2" cstate="print"/>
          <a:srcRect l="22078" t="9091" r="25973" b="14286"/>
          <a:stretch/>
        </p:blipFill>
        <p:spPr bwMode="auto">
          <a:xfrm>
            <a:off x="1763688" y="1124744"/>
            <a:ext cx="5256584" cy="5168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171F4C8-4C71-4C6C-A144-250885B35C25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speciosum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var.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curvicaule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‘Lorraine’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D. Bradshaw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D3B622E2-4D23-43A9-96CC-A56F125EB231}"/>
              </a:ext>
            </a:extLst>
          </p:cNvPr>
          <p:cNvSpPr txBox="1">
            <a:spLocks/>
          </p:cNvSpPr>
          <p:nvPr/>
        </p:nvSpPr>
        <p:spPr>
          <a:xfrm>
            <a:off x="6156176" y="486916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r>
              <a:rPr lang="en-AU" sz="2000" b="1" dirty="0"/>
              <a:t/>
            </a:r>
            <a:br>
              <a:rPr lang="en-AU" sz="2000" b="1" dirty="0"/>
            </a:br>
            <a:r>
              <a:rPr lang="en-AU" sz="2000" b="1" dirty="0"/>
              <a:t>76.8</a:t>
            </a:r>
          </a:p>
        </p:txBody>
      </p:sp>
      <p:pic>
        <p:nvPicPr>
          <p:cNvPr id="6" name="Picture 2" descr="C:\Users\Marilyn\Documents\VOOTY 2018 competition\2018 VOOTY comp\2Aust Native Species\oo1804.JPG"/>
          <p:cNvPicPr>
            <a:picLocks noChangeAspect="1" noChangeArrowheads="1"/>
          </p:cNvPicPr>
          <p:nvPr/>
        </p:nvPicPr>
        <p:blipFill rotWithShape="1">
          <a:blip r:embed="rId2" cstate="print"/>
          <a:srcRect l="22879" r="34752" b="13924"/>
          <a:stretch/>
        </p:blipFill>
        <p:spPr bwMode="auto">
          <a:xfrm>
            <a:off x="3223306" y="2636912"/>
            <a:ext cx="2733900" cy="3718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2Aust Native Species\oo1804b.JPG"/>
          <p:cNvPicPr>
            <a:picLocks noChangeAspect="1" noChangeArrowheads="1"/>
          </p:cNvPicPr>
          <p:nvPr/>
        </p:nvPicPr>
        <p:blipFill rotWithShape="1">
          <a:blip r:embed="rId2" cstate="print"/>
          <a:srcRect l="13558" t="10127" r="17805" b="6329"/>
          <a:stretch/>
        </p:blipFill>
        <p:spPr bwMode="auto">
          <a:xfrm>
            <a:off x="1475656" y="1124744"/>
            <a:ext cx="6336704" cy="5163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VOOTY comp\1 Aust Native Hybrid\oo1753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344816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171F4C8-4C71-4C6C-A144-250885B35C25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Cymbidium suave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Ken Stewart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04" y="1844824"/>
            <a:ext cx="6242304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7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40768"/>
            <a:ext cx="5212080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33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171F4C8-4C71-4C6C-A144-250885B35C25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speciosum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Ken Stewart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04" y="2060848"/>
            <a:ext cx="6242304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99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4389120" cy="52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18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3263562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F3C61EA-4A79-4C64-B478-8A22AEEB3C7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Sarcochilus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hartmannii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‘Red Doc’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87" y="2492896"/>
            <a:ext cx="497473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31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cymbidium 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 the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Cymbidium Society of Victoria</a:t>
            </a:r>
          </a:p>
        </p:txBody>
      </p:sp>
    </p:spTree>
    <p:extLst>
      <p:ext uri="{BB962C8B-B14F-4D97-AF65-F5344CB8AC3E}">
        <p14:creationId xmlns:p14="http://schemas.microsoft.com/office/powerpoint/2010/main" val="2818245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B89088-3E14-4AFB-B7F3-DDFABA5F3401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Khanebono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‘Jacinta’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</a:t>
            </a:r>
            <a:r>
              <a:rPr lang="en-US" sz="40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Poulton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Users\Marilyn\Documents\VOOTY 2018 competition\2018 VOOTY comp\3Cym\oo1749 a.JPG"/>
          <p:cNvPicPr>
            <a:picLocks noChangeAspect="1" noChangeArrowheads="1"/>
          </p:cNvPicPr>
          <p:nvPr/>
        </p:nvPicPr>
        <p:blipFill rotWithShape="1">
          <a:blip r:embed="rId2" cstate="print"/>
          <a:srcRect l="14347" t="2532" r="19827" b="1260"/>
          <a:stretch/>
        </p:blipFill>
        <p:spPr bwMode="auto">
          <a:xfrm>
            <a:off x="2051720" y="1700808"/>
            <a:ext cx="4824536" cy="4700830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D3B622E2-4D23-43A9-96CC-A56F125EB231}"/>
              </a:ext>
            </a:extLst>
          </p:cNvPr>
          <p:cNvSpPr txBox="1">
            <a:spLocks/>
          </p:cNvSpPr>
          <p:nvPr/>
        </p:nvSpPr>
        <p:spPr>
          <a:xfrm>
            <a:off x="6876256" y="486916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r>
              <a:rPr lang="en-AU" sz="2000" b="1" dirty="0"/>
              <a:t/>
            </a:r>
            <a:br>
              <a:rPr lang="en-AU" sz="2000" b="1" dirty="0"/>
            </a:br>
            <a:r>
              <a:rPr lang="en-AU" sz="2000" b="1" dirty="0"/>
              <a:t>80.3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3Cym\oo1749 d.JPG"/>
          <p:cNvPicPr>
            <a:picLocks noChangeAspect="1" noChangeArrowheads="1"/>
          </p:cNvPicPr>
          <p:nvPr/>
        </p:nvPicPr>
        <p:blipFill rotWithShape="1">
          <a:blip r:embed="rId2" cstate="print"/>
          <a:srcRect l="15191" t="11393" r="26578" b="17717"/>
          <a:stretch/>
        </p:blipFill>
        <p:spPr bwMode="auto">
          <a:xfrm>
            <a:off x="1403648" y="1196752"/>
            <a:ext cx="6264696" cy="5084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D862679-9864-49BA-8269-60E0C65019B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Laramie Lady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‘Strawberry Fields’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Poulton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0AECB373-1BC7-451E-A9C9-B0162DF4C708}"/>
              </a:ext>
            </a:extLst>
          </p:cNvPr>
          <p:cNvSpPr txBox="1">
            <a:spLocks/>
          </p:cNvSpPr>
          <p:nvPr/>
        </p:nvSpPr>
        <p:spPr>
          <a:xfrm>
            <a:off x="6420762" y="5030234"/>
            <a:ext cx="18002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79.9</a:t>
            </a:r>
          </a:p>
        </p:txBody>
      </p:sp>
      <p:pic>
        <p:nvPicPr>
          <p:cNvPr id="6" name="Picture 2" descr="C:\Users\Marilyn\Documents\VOOTY 2018 competition\2018 VOOTY comp\3Cym\oo1788.JPG"/>
          <p:cNvPicPr>
            <a:picLocks noChangeAspect="1" noChangeArrowheads="1"/>
          </p:cNvPicPr>
          <p:nvPr/>
        </p:nvPicPr>
        <p:blipFill rotWithShape="1">
          <a:blip r:embed="rId2" cstate="print"/>
          <a:srcRect l="14124" t="16910" r="1104" b="21089"/>
          <a:stretch/>
        </p:blipFill>
        <p:spPr bwMode="auto">
          <a:xfrm>
            <a:off x="2790055" y="2512745"/>
            <a:ext cx="3600401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FB110B0-B9B1-4D1F-9483-7C4A01C79DDE}"/>
              </a:ext>
            </a:extLst>
          </p:cNvPr>
          <p:cNvSpPr/>
          <p:nvPr/>
        </p:nvSpPr>
        <p:spPr>
          <a:xfrm>
            <a:off x="-36512" y="116632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Essie Banks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RACB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Robin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Bavinton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C:\Users\Marilyn\Documents\VOOTY 2018 competition\2018 VOOTY comp\1 Aust Native Hybrid\oo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804756" cy="4536504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092280" y="515719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79.2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3Cym\oo1788c.JPG"/>
          <p:cNvPicPr>
            <a:picLocks noChangeAspect="1" noChangeArrowheads="1"/>
          </p:cNvPicPr>
          <p:nvPr/>
        </p:nvPicPr>
        <p:blipFill rotWithShape="1">
          <a:blip r:embed="rId2" cstate="print"/>
          <a:srcRect l="5859" r="16308" b="5594"/>
          <a:stretch/>
        </p:blipFill>
        <p:spPr bwMode="auto">
          <a:xfrm>
            <a:off x="1043608" y="1052736"/>
            <a:ext cx="6696744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AF3A4B9-F6B5-4926-B6E5-78216D2E633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Templestowe’s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Charm ‘Nicole’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David Wain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065C37B3-E1AF-4877-9833-D33C7B86B956}"/>
              </a:ext>
            </a:extLst>
          </p:cNvPr>
          <p:cNvSpPr txBox="1">
            <a:spLocks/>
          </p:cNvSpPr>
          <p:nvPr/>
        </p:nvSpPr>
        <p:spPr>
          <a:xfrm>
            <a:off x="6372200" y="5326933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82.5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90" y="2453251"/>
            <a:ext cx="4194048" cy="41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37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3Cym\oo1789b.jpg"/>
          <p:cNvPicPr>
            <a:picLocks noChangeAspect="1" noChangeArrowheads="1"/>
          </p:cNvPicPr>
          <p:nvPr/>
        </p:nvPicPr>
        <p:blipFill rotWithShape="1">
          <a:blip r:embed="rId2" cstate="print"/>
          <a:srcRect l="29999" t="23339" r="28333" b="21661"/>
          <a:stretch/>
        </p:blipFill>
        <p:spPr bwMode="auto">
          <a:xfrm>
            <a:off x="1763688" y="1268760"/>
            <a:ext cx="5688632" cy="5005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4436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4E5244A-D391-43DA-A125-BFB4D99C8E50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Cymbidium Regal Flames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‘Queen of Hearts’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David Wain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EF226799-F433-4E7F-9B99-27D8C3797A6F}"/>
              </a:ext>
            </a:extLst>
          </p:cNvPr>
          <p:cNvSpPr txBox="1">
            <a:spLocks/>
          </p:cNvSpPr>
          <p:nvPr/>
        </p:nvSpPr>
        <p:spPr>
          <a:xfrm>
            <a:off x="6156176" y="5229200"/>
            <a:ext cx="18002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81.1</a:t>
            </a:r>
          </a:p>
        </p:txBody>
      </p:sp>
      <p:pic>
        <p:nvPicPr>
          <p:cNvPr id="6" name="Picture 2" descr="C:\Users\Marilyn\Documents\VOOTY 2018 competition\2018 VOOTY comp\3Cym\oo1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523712"/>
            <a:ext cx="2664296" cy="3996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124744"/>
            <a:ext cx="5760640" cy="519927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1318FA-4DBF-4134-8FA9-14608AE6C1A6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Sweet Devon ‘J &amp; 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H. &amp; T. Truong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065C37B3-E1AF-4877-9833-D33C7B86B956}"/>
              </a:ext>
            </a:extLst>
          </p:cNvPr>
          <p:cNvSpPr txBox="1">
            <a:spLocks/>
          </p:cNvSpPr>
          <p:nvPr/>
        </p:nvSpPr>
        <p:spPr>
          <a:xfrm>
            <a:off x="6210436" y="495917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81.0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81784"/>
            <a:ext cx="3117899" cy="410152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14Culture hybrid\oo1802b.jpg"/>
          <p:cNvPicPr>
            <a:picLocks noChangeAspect="1" noChangeArrowheads="1"/>
          </p:cNvPicPr>
          <p:nvPr/>
        </p:nvPicPr>
        <p:blipFill rotWithShape="1">
          <a:blip r:embed="rId2" cstate="print"/>
          <a:srcRect l="9302" t="5814" r="2326" b="9302"/>
          <a:stretch/>
        </p:blipFill>
        <p:spPr bwMode="auto">
          <a:xfrm>
            <a:off x="2555776" y="1124744"/>
            <a:ext cx="410445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1577546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AF3A4B9-F6B5-4926-B6E5-78216D2E6339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Templestowe’s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Charm ‘Nicole’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David Wain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32" y="2492896"/>
            <a:ext cx="4194048" cy="41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004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Laeliinae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 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Mid-Murray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203545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1 Aust Native Hybrid\oo1757b.JPG"/>
          <p:cNvPicPr>
            <a:picLocks noChangeAspect="1" noChangeArrowheads="1"/>
          </p:cNvPicPr>
          <p:nvPr/>
        </p:nvPicPr>
        <p:blipFill rotWithShape="1">
          <a:blip r:embed="rId2" cstate="print"/>
          <a:srcRect l="6212"/>
          <a:stretch/>
        </p:blipFill>
        <p:spPr bwMode="auto">
          <a:xfrm>
            <a:off x="1043608" y="1268760"/>
            <a:ext cx="7192483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67B3CC7-7F8A-4B18-9566-3C23AFD03CD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Elisabeth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Calov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‘Julian’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3" name="Picture 3" descr="C:\Users\Marilyn\Documents\VOOTY 2018 competition\2018 VOOTY comp\4Laelia\oo175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2824" y="2564904"/>
            <a:ext cx="4331384" cy="3849003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065C37B3-E1AF-4877-9833-D33C7B86B956}"/>
              </a:ext>
            </a:extLst>
          </p:cNvPr>
          <p:cNvSpPr txBox="1">
            <a:spLocks/>
          </p:cNvSpPr>
          <p:nvPr/>
        </p:nvSpPr>
        <p:spPr>
          <a:xfrm>
            <a:off x="6444208" y="4941168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76.6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4Laelia\oo175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5184576" cy="5215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DB09AA1-EBAA-4375-B994-A9673157985A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Mini Surprise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Merrigum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Castle Creek Orchids</a:t>
            </a:r>
          </a:p>
        </p:txBody>
      </p:sp>
      <p:pic>
        <p:nvPicPr>
          <p:cNvPr id="3" name="Picture 2" descr="C:\Users\Marilyn\Documents\VOOTY 2018 competition\2018 VOOTY comp\4Laelia\oo1760a.JPG"/>
          <p:cNvPicPr>
            <a:picLocks noChangeAspect="1" noChangeArrowheads="1"/>
          </p:cNvPicPr>
          <p:nvPr/>
        </p:nvPicPr>
        <p:blipFill rotWithShape="1">
          <a:blip r:embed="rId2" cstate="print"/>
          <a:srcRect l="6717" t="8814" r="10085" b="11854"/>
          <a:stretch/>
        </p:blipFill>
        <p:spPr bwMode="auto">
          <a:xfrm>
            <a:off x="1529916" y="2492896"/>
            <a:ext cx="6120680" cy="3894979"/>
          </a:xfrm>
          <a:prstGeom prst="rect">
            <a:avLst/>
          </a:prstGeom>
          <a:noFill/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065C37B3-E1AF-4877-9833-D33C7B86B956}"/>
              </a:ext>
            </a:extLst>
          </p:cNvPr>
          <p:cNvSpPr txBox="1">
            <a:spLocks/>
          </p:cNvSpPr>
          <p:nvPr/>
        </p:nvSpPr>
        <p:spPr>
          <a:xfrm>
            <a:off x="6876256" y="514617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77.4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4Laelia\oo1760b.JPG"/>
          <p:cNvPicPr>
            <a:picLocks noChangeAspect="1" noChangeArrowheads="1"/>
          </p:cNvPicPr>
          <p:nvPr/>
        </p:nvPicPr>
        <p:blipFill rotWithShape="1">
          <a:blip r:embed="rId2" cstate="print"/>
          <a:srcRect l="13516" t="2532" r="16366" b="2532"/>
          <a:stretch/>
        </p:blipFill>
        <p:spPr bwMode="auto">
          <a:xfrm>
            <a:off x="1763688" y="1052736"/>
            <a:ext cx="5976664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735F992-4000-422D-9F71-CDA35A7F66C8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Jillian Lea ‘Coral Red’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Trainor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69450"/>
            <a:ext cx="7551478" cy="4151838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96528F8F-551B-4433-A280-CBA4341F13AF}"/>
              </a:ext>
            </a:extLst>
          </p:cNvPr>
          <p:cNvSpPr txBox="1">
            <a:spLocks/>
          </p:cNvSpPr>
          <p:nvPr/>
        </p:nvSpPr>
        <p:spPr>
          <a:xfrm>
            <a:off x="7164288" y="186945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79.8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4Laelia\oo1771a.JPG"/>
          <p:cNvPicPr>
            <a:picLocks noChangeAspect="1" noChangeArrowheads="1"/>
          </p:cNvPicPr>
          <p:nvPr/>
        </p:nvPicPr>
        <p:blipFill rotWithShape="1">
          <a:blip r:embed="rId2" cstate="print"/>
          <a:srcRect l="9222" t="4323" r="8646" b="3458"/>
          <a:stretch/>
        </p:blipFill>
        <p:spPr bwMode="auto">
          <a:xfrm>
            <a:off x="1475656" y="980728"/>
            <a:ext cx="6552728" cy="5518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6608808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735F992-4000-422D-9F71-CDA35A7F66C8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Jillian Lea ‘Coral Red’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Trainor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69450"/>
            <a:ext cx="7551478" cy="41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56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628800"/>
            <a:ext cx="8928992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Masdevallia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/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Warrnambool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&amp; District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1624794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A6987FE-6B8F-4E63-8408-1A1F720B2E44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Masdevallia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Supernova ‘Beenak’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T.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Visser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918C16C4-5270-45BF-BC8A-1586B2ACDCC5}"/>
              </a:ext>
            </a:extLst>
          </p:cNvPr>
          <p:cNvSpPr txBox="1">
            <a:spLocks/>
          </p:cNvSpPr>
          <p:nvPr/>
        </p:nvSpPr>
        <p:spPr>
          <a:xfrm>
            <a:off x="6012160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80.8</a:t>
            </a:r>
          </a:p>
        </p:txBody>
      </p:sp>
      <p:pic>
        <p:nvPicPr>
          <p:cNvPr id="5" name="Picture 1" descr="C:\Users\Marilyn\Documents\VOOTY 2018 competition\2018 VOOTY comp\5Masd\oo1748.jpg"/>
          <p:cNvPicPr>
            <a:picLocks noChangeAspect="1" noChangeArrowheads="1"/>
          </p:cNvPicPr>
          <p:nvPr/>
        </p:nvPicPr>
        <p:blipFill rotWithShape="1">
          <a:blip r:embed="rId2" cstate="print"/>
          <a:srcRect l="27852" r="30620" b="23712"/>
          <a:stretch/>
        </p:blipFill>
        <p:spPr bwMode="auto">
          <a:xfrm>
            <a:off x="2411760" y="2554962"/>
            <a:ext cx="3240360" cy="3970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D76CADF-5627-4F83-AB27-A3FD1A1BB39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Bav’s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Beauty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RACB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Robin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Bavinton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732240" y="5708596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438"/>
            <a:ext cx="5705856" cy="468172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727C4BF-9C9E-487D-8ABC-6D8F1F637C5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Masdevallia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Rein Touch ‘Tangerine Tower’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68558F5B-3A17-4F35-BA26-55E69348E8FD}"/>
              </a:ext>
            </a:extLst>
          </p:cNvPr>
          <p:cNvSpPr txBox="1">
            <a:spLocks/>
          </p:cNvSpPr>
          <p:nvPr/>
        </p:nvSpPr>
        <p:spPr>
          <a:xfrm>
            <a:off x="7092280" y="522920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FCC/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85.0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64" y="2503128"/>
            <a:ext cx="5358384" cy="395020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rilyn\Documents\VOOTY 2018 competition\2018 VOOTY comp\5Masd\oo1750d.JPG"/>
          <p:cNvPicPr>
            <a:picLocks noChangeAspect="1" noChangeArrowheads="1"/>
          </p:cNvPicPr>
          <p:nvPr/>
        </p:nvPicPr>
        <p:blipFill rotWithShape="1">
          <a:blip r:embed="rId2" cstate="print"/>
          <a:srcRect l="18724" t="1277" r="19995" b="17017"/>
          <a:stretch/>
        </p:blipFill>
        <p:spPr bwMode="auto">
          <a:xfrm>
            <a:off x="1691680" y="1124744"/>
            <a:ext cx="5913657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66279A-0FD5-4516-B4F8-D129856DED74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Masdevallia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Peppermint Touch ‘Big Boy’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36C970DF-600D-4D17-8153-D94841C39085}"/>
              </a:ext>
            </a:extLst>
          </p:cNvPr>
          <p:cNvSpPr txBox="1">
            <a:spLocks/>
          </p:cNvSpPr>
          <p:nvPr/>
        </p:nvSpPr>
        <p:spPr>
          <a:xfrm>
            <a:off x="6588224" y="5228871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81.6</a:t>
            </a:r>
          </a:p>
        </p:txBody>
      </p:sp>
      <p:pic>
        <p:nvPicPr>
          <p:cNvPr id="5" name="Picture 1" descr="C:\Users\Marilyn\Documents\VOOTY 2018 competition\2018 VOOTY comp\5Masd\oo1750a.JPG"/>
          <p:cNvPicPr>
            <a:picLocks noChangeAspect="1" noChangeArrowheads="1"/>
          </p:cNvPicPr>
          <p:nvPr/>
        </p:nvPicPr>
        <p:blipFill rotWithShape="1">
          <a:blip r:embed="rId2" cstate="print"/>
          <a:srcRect l="24371" r="16802" b="5457"/>
          <a:stretch/>
        </p:blipFill>
        <p:spPr bwMode="auto">
          <a:xfrm>
            <a:off x="2843808" y="2460374"/>
            <a:ext cx="3744416" cy="401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9087486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727C4BF-9C9E-487D-8ABC-6D8F1F637C5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Masdevallia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Rein Touch ‘Tangerine Tower’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64904"/>
            <a:ext cx="5358384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823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oncidiinae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/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Bendigo Orchid Club</a:t>
            </a:r>
          </a:p>
        </p:txBody>
      </p:sp>
    </p:spTree>
    <p:extLst>
      <p:ext uri="{BB962C8B-B14F-4D97-AF65-F5344CB8AC3E}">
        <p14:creationId xmlns:p14="http://schemas.microsoft.com/office/powerpoint/2010/main" val="6552925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8377F9B-A99D-4161-95D3-EDF53DFCED4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Miltoniopsis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Golden Snows ‘Distinction’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6C05AC5A-861E-4AC8-B2A9-9451CB789657}"/>
              </a:ext>
            </a:extLst>
          </p:cNvPr>
          <p:cNvSpPr txBox="1">
            <a:spLocks/>
          </p:cNvSpPr>
          <p:nvPr/>
        </p:nvSpPr>
        <p:spPr>
          <a:xfrm>
            <a:off x="7164288" y="5387797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37" y="2492896"/>
            <a:ext cx="5486400" cy="394411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rilyn\Documents\VOOTY 2018 competition\2018 VOOTY comp\8oncidinae\oo1774a.JPG"/>
          <p:cNvPicPr>
            <a:picLocks noChangeAspect="1" noChangeArrowheads="1"/>
          </p:cNvPicPr>
          <p:nvPr/>
        </p:nvPicPr>
        <p:blipFill rotWithShape="1">
          <a:blip r:embed="rId2" cstate="print"/>
          <a:srcRect l="16242" r="17889" b="1347"/>
          <a:stretch/>
        </p:blipFill>
        <p:spPr bwMode="auto">
          <a:xfrm>
            <a:off x="2267744" y="1124744"/>
            <a:ext cx="4680520" cy="5257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7562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8377F9B-A99D-4161-95D3-EDF53DFCED4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Miltoniopsis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Golden Snows ‘Globe’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6C05AC5A-861E-4AC8-B2A9-9451CB789657}"/>
              </a:ext>
            </a:extLst>
          </p:cNvPr>
          <p:cNvSpPr txBox="1">
            <a:spLocks/>
          </p:cNvSpPr>
          <p:nvPr/>
        </p:nvSpPr>
        <p:spPr>
          <a:xfrm>
            <a:off x="7396072" y="5301208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698853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447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rilyn\Documents\VOOTY 2018 competition\2018 VOOTY comp\8oncidinae\oo1775a.JPG"/>
          <p:cNvPicPr>
            <a:picLocks noChangeAspect="1" noChangeArrowheads="1"/>
          </p:cNvPicPr>
          <p:nvPr/>
        </p:nvPicPr>
        <p:blipFill rotWithShape="1">
          <a:blip r:embed="rId2" cstate="print"/>
          <a:srcRect l="15929" r="14159"/>
          <a:stretch/>
        </p:blipFill>
        <p:spPr bwMode="auto">
          <a:xfrm>
            <a:off x="2195736" y="1057976"/>
            <a:ext cx="4968552" cy="5330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ilyn\Documents\VOOTY 2018 competition\2018 VOOTY comp\1 Aust Native Hybrid\oo175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704856" cy="5136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158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8377F9B-A99D-4161-95D3-EDF53DFCED4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Oncostele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Midnight Miracles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Massai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6C05AC5A-861E-4AC8-B2A9-9451CB789657}"/>
              </a:ext>
            </a:extLst>
          </p:cNvPr>
          <p:cNvSpPr txBox="1">
            <a:spLocks/>
          </p:cNvSpPr>
          <p:nvPr/>
        </p:nvSpPr>
        <p:spPr>
          <a:xfrm>
            <a:off x="7343800" y="5273626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42602"/>
            <a:ext cx="5925312" cy="40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67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lyn\Documents\VOOTY 2018 competition\2018 VOOTY comp\8oncidinae\oo1780a.jpg"/>
          <p:cNvPicPr>
            <a:picLocks noChangeAspect="1" noChangeArrowheads="1"/>
          </p:cNvPicPr>
          <p:nvPr/>
        </p:nvPicPr>
        <p:blipFill rotWithShape="1">
          <a:blip r:embed="rId2" cstate="print"/>
          <a:srcRect t="4599" b="6896"/>
          <a:stretch/>
        </p:blipFill>
        <p:spPr bwMode="auto">
          <a:xfrm>
            <a:off x="1763688" y="1052736"/>
            <a:ext cx="5688632" cy="5388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9013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="" xmlns:a16="http://schemas.microsoft.com/office/drawing/2014/main" id="{93852EE7-A7FB-432B-95E4-7B0B05990C57}"/>
              </a:ext>
            </a:extLst>
          </p:cNvPr>
          <p:cNvSpPr txBox="1">
            <a:spLocks/>
          </p:cNvSpPr>
          <p:nvPr/>
        </p:nvSpPr>
        <p:spPr>
          <a:xfrm>
            <a:off x="6228184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77.6</a:t>
            </a:r>
          </a:p>
        </p:txBody>
      </p:sp>
      <p:pic>
        <p:nvPicPr>
          <p:cNvPr id="6" name="Picture 1" descr="C:\Users\Marilyn\Documents\VOOTY 2018 competition\2018 VOOTY comp\10Species\oo1740.jpg"/>
          <p:cNvPicPr>
            <a:picLocks noChangeAspect="1" noChangeArrowheads="1"/>
          </p:cNvPicPr>
          <p:nvPr/>
        </p:nvPicPr>
        <p:blipFill rotWithShape="1">
          <a:blip r:embed="rId2" cstate="print"/>
          <a:srcRect l="9259" r="11111" b="19753"/>
          <a:stretch/>
        </p:blipFill>
        <p:spPr bwMode="auto">
          <a:xfrm>
            <a:off x="3347864" y="2369880"/>
            <a:ext cx="2736304" cy="4136273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A288049-AB2D-4198-BCCD-12D61A62916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Rhynchostele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Stamfordiense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Banyena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&amp; Bernadette Matthews</a:t>
            </a:r>
          </a:p>
        </p:txBody>
      </p:sp>
    </p:spTree>
    <p:extLst>
      <p:ext uri="{BB962C8B-B14F-4D97-AF65-F5344CB8AC3E}">
        <p14:creationId xmlns:p14="http://schemas.microsoft.com/office/powerpoint/2010/main" val="23431432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10Species\oo1740a.jpg"/>
          <p:cNvPicPr>
            <a:picLocks noChangeAspect="1" noChangeArrowheads="1"/>
          </p:cNvPicPr>
          <p:nvPr/>
        </p:nvPicPr>
        <p:blipFill rotWithShape="1">
          <a:blip r:embed="rId2" cstate="print"/>
          <a:srcRect l="11570" t="12402" r="21487" b="7019"/>
          <a:stretch/>
        </p:blipFill>
        <p:spPr bwMode="auto">
          <a:xfrm>
            <a:off x="1115616" y="1052736"/>
            <a:ext cx="6696744" cy="5373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1623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37757964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8377F9B-A99D-4161-95D3-EDF53DFCED42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Miltoniopsis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Golden Snows ‘Globe’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" y="2708920"/>
            <a:ext cx="7272808" cy="367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310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paphiopedilum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Ballarat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1623049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9B1DE67-5538-4A75-859A-538F593BD70E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Black Spider ‘Aries’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B64F278F-D9EA-49A9-ABF7-AC3574F7DD43}"/>
              </a:ext>
            </a:extLst>
          </p:cNvPr>
          <p:cNvSpPr txBox="1">
            <a:spLocks/>
          </p:cNvSpPr>
          <p:nvPr/>
        </p:nvSpPr>
        <p:spPr>
          <a:xfrm>
            <a:off x="5580112" y="5013176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80.9</a:t>
            </a:r>
          </a:p>
        </p:txBody>
      </p:sp>
      <p:pic>
        <p:nvPicPr>
          <p:cNvPr id="4" name="Picture 2" descr="C:\Users\Marilyn\Documents\VOOTY 2018 competition\2018 VOOTY comp\6Paph Hybrid\oo1736.JPG"/>
          <p:cNvPicPr>
            <a:picLocks noChangeAspect="1" noChangeArrowheads="1"/>
          </p:cNvPicPr>
          <p:nvPr/>
        </p:nvPicPr>
        <p:blipFill rotWithShape="1">
          <a:blip r:embed="rId2" cstate="print"/>
          <a:srcRect l="22952" r="22950"/>
          <a:stretch/>
        </p:blipFill>
        <p:spPr bwMode="auto">
          <a:xfrm>
            <a:off x="3707904" y="1745700"/>
            <a:ext cx="1872208" cy="4614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736a.JPG"/>
          <p:cNvPicPr>
            <a:picLocks noChangeAspect="1" noChangeArrowheads="1"/>
          </p:cNvPicPr>
          <p:nvPr/>
        </p:nvPicPr>
        <p:blipFill rotWithShape="1">
          <a:blip r:embed="rId2" cstate="print"/>
          <a:srcRect l="15929" t="2359" r="11504" b="10324"/>
          <a:stretch/>
        </p:blipFill>
        <p:spPr bwMode="auto">
          <a:xfrm>
            <a:off x="1691680" y="1124744"/>
            <a:ext cx="5904656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="" xmlns:a16="http://schemas.microsoft.com/office/drawing/2014/main" id="{E4534A55-E6FA-4A8B-AC4A-14725799639A}"/>
              </a:ext>
            </a:extLst>
          </p:cNvPr>
          <p:cNvSpPr txBox="1">
            <a:spLocks/>
          </p:cNvSpPr>
          <p:nvPr/>
        </p:nvSpPr>
        <p:spPr>
          <a:xfrm>
            <a:off x="6804248" y="5229200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77.5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1EA12B-3674-4B24-8A82-FD0FA0C4BEA2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Picture Rock ‘Sandstone’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pic>
        <p:nvPicPr>
          <p:cNvPr id="5" name="Picture 2" descr="C:\Users\Marilyn\Documents\VOOTY 2018 competition\2018 VOOTY comp\6Paph Hybrid\oo1737a.JPG"/>
          <p:cNvPicPr>
            <a:picLocks noChangeAspect="1" noChangeArrowheads="1"/>
          </p:cNvPicPr>
          <p:nvPr/>
        </p:nvPicPr>
        <p:blipFill rotWithShape="1">
          <a:blip r:embed="rId2" cstate="print"/>
          <a:srcRect l="33613" t="14906" r="21009" b="6716"/>
          <a:stretch/>
        </p:blipFill>
        <p:spPr bwMode="auto">
          <a:xfrm>
            <a:off x="2574032" y="1538882"/>
            <a:ext cx="4230216" cy="4870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751DEC9-F508-4A0B-826D-E739D08CA499}"/>
              </a:ext>
            </a:extLst>
          </p:cNvPr>
          <p:cNvSpPr/>
          <p:nvPr/>
        </p:nvSpPr>
        <p:spPr>
          <a:xfrm>
            <a:off x="251520" y="161925"/>
            <a:ext cx="8640960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Sarcochilus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Evelyn ‘Beenak’</a:t>
            </a:r>
          </a:p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Clive &amp;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Agi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Halls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28A67F0A-6F7F-4FBD-BF86-4C44598D7BFB}"/>
              </a:ext>
            </a:extLst>
          </p:cNvPr>
          <p:cNvSpPr txBox="1">
            <a:spLocks/>
          </p:cNvSpPr>
          <p:nvPr/>
        </p:nvSpPr>
        <p:spPr>
          <a:xfrm>
            <a:off x="7105152" y="5301208"/>
            <a:ext cx="2016224" cy="900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80.1</a:t>
            </a:r>
          </a:p>
        </p:txBody>
      </p:sp>
      <p:pic>
        <p:nvPicPr>
          <p:cNvPr id="6" name="Picture 2" descr="C:\Users\Marilyn\Documents\VOOTY 2018 competition\2018 VOOTY comp\1 Aust Native Hybrid\oo1764a.jpg"/>
          <p:cNvPicPr>
            <a:picLocks noChangeAspect="1" noChangeArrowheads="1"/>
          </p:cNvPicPr>
          <p:nvPr/>
        </p:nvPicPr>
        <p:blipFill rotWithShape="1">
          <a:blip r:embed="rId2" cstate="print"/>
          <a:srcRect l="3947" t="3509" r="5264" b="14035"/>
          <a:stretch/>
        </p:blipFill>
        <p:spPr bwMode="auto">
          <a:xfrm>
            <a:off x="611560" y="1847773"/>
            <a:ext cx="6624736" cy="4512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737.JPG"/>
          <p:cNvPicPr>
            <a:picLocks noChangeAspect="1" noChangeArrowheads="1"/>
          </p:cNvPicPr>
          <p:nvPr/>
        </p:nvPicPr>
        <p:blipFill rotWithShape="1">
          <a:blip r:embed="rId2" cstate="print"/>
          <a:srcRect l="10638" r="5957"/>
          <a:stretch/>
        </p:blipFill>
        <p:spPr bwMode="auto">
          <a:xfrm>
            <a:off x="1115616" y="980728"/>
            <a:ext cx="7056784" cy="5640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A38671E-6E24-4DE3-8DA5-CDA2C60B820C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Spotted Oak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Merrigum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EBFFA22C-6FC5-421F-8439-03B542822BC3}"/>
              </a:ext>
            </a:extLst>
          </p:cNvPr>
          <p:cNvSpPr txBox="1">
            <a:spLocks/>
          </p:cNvSpPr>
          <p:nvPr/>
        </p:nvSpPr>
        <p:spPr>
          <a:xfrm>
            <a:off x="6732240" y="5013176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77.9</a:t>
            </a:r>
          </a:p>
        </p:txBody>
      </p:sp>
      <p:pic>
        <p:nvPicPr>
          <p:cNvPr id="6" name="Picture 2" descr="C:\Users\Marilyn\Documents\VOOTY 2018 competition\2018 VOOTY comp\6Paph Hybrid\oo1738a.JPG"/>
          <p:cNvPicPr>
            <a:picLocks noChangeAspect="1" noChangeArrowheads="1"/>
          </p:cNvPicPr>
          <p:nvPr/>
        </p:nvPicPr>
        <p:blipFill rotWithShape="1">
          <a:blip r:embed="rId2" cstate="print"/>
          <a:srcRect l="29876" r="26971" b="23651"/>
          <a:stretch/>
        </p:blipFill>
        <p:spPr bwMode="auto">
          <a:xfrm>
            <a:off x="2555776" y="1574042"/>
            <a:ext cx="4176464" cy="4926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738.JPG"/>
          <p:cNvPicPr>
            <a:picLocks noChangeAspect="1" noChangeArrowheads="1"/>
          </p:cNvPicPr>
          <p:nvPr/>
        </p:nvPicPr>
        <p:blipFill rotWithShape="1">
          <a:blip r:embed="rId2" cstate="print"/>
          <a:srcRect l="10650" r="7378" b="4093"/>
          <a:stretch/>
        </p:blipFill>
        <p:spPr bwMode="auto">
          <a:xfrm>
            <a:off x="1115616" y="836712"/>
            <a:ext cx="7200800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="" xmlns:a16="http://schemas.microsoft.com/office/drawing/2014/main" id="{35A170D2-F6EC-4722-9C96-8D7360BD203E}"/>
              </a:ext>
            </a:extLst>
          </p:cNvPr>
          <p:cNvSpPr txBox="1">
            <a:spLocks/>
          </p:cNvSpPr>
          <p:nvPr/>
        </p:nvSpPr>
        <p:spPr>
          <a:xfrm>
            <a:off x="6032451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F07C618-FB37-42E8-B4A6-2225847DFB1E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Saint Maximillian Kolbe ‘Julian’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J. Coker</a:t>
            </a:r>
          </a:p>
        </p:txBody>
      </p:sp>
      <p:pic>
        <p:nvPicPr>
          <p:cNvPr id="6" name="Picture 2" descr="C:\Users\Marilyn\Documents\VOOTY 2018 competition\2018 VOOTY comp\6Paph Hybrid\oo1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79" y="2374706"/>
            <a:ext cx="2537453" cy="4150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552728" cy="4972821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45561DF-FDA8-42A2-8142-D73E12F00EB3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Fanaticum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‘Elfin Green’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3FCF77E5-6EE1-49A4-94CE-272F97AD7096}"/>
              </a:ext>
            </a:extLst>
          </p:cNvPr>
          <p:cNvSpPr txBox="1">
            <a:spLocks/>
          </p:cNvSpPr>
          <p:nvPr/>
        </p:nvSpPr>
        <p:spPr>
          <a:xfrm>
            <a:off x="5769260" y="5157192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82.1</a:t>
            </a:r>
          </a:p>
        </p:txBody>
      </p:sp>
      <p:pic>
        <p:nvPicPr>
          <p:cNvPr id="4" name="Picture 2" descr="C:\Users\Marilyn\Documents\VOOTY 2018 competition\2018 VOOTY comp\6Paph Hybrid\oo1747.JPG"/>
          <p:cNvPicPr>
            <a:picLocks noChangeAspect="1" noChangeArrowheads="1"/>
          </p:cNvPicPr>
          <p:nvPr/>
        </p:nvPicPr>
        <p:blipFill rotWithShape="1">
          <a:blip r:embed="rId2" cstate="print"/>
          <a:srcRect l="17543" t="6433" r="15790"/>
          <a:stretch/>
        </p:blipFill>
        <p:spPr bwMode="auto">
          <a:xfrm>
            <a:off x="3411252" y="1643137"/>
            <a:ext cx="2358008" cy="4964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747a.JPG"/>
          <p:cNvPicPr>
            <a:picLocks noChangeAspect="1" noChangeArrowheads="1"/>
          </p:cNvPicPr>
          <p:nvPr/>
        </p:nvPicPr>
        <p:blipFill rotWithShape="1">
          <a:blip r:embed="rId2" cstate="print"/>
          <a:srcRect t="17318" b="11173"/>
          <a:stretch/>
        </p:blipFill>
        <p:spPr bwMode="auto">
          <a:xfrm>
            <a:off x="2267744" y="1124744"/>
            <a:ext cx="4896544" cy="52521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DE7AA39-D32B-40DB-BABF-9EC901869FA3}"/>
              </a:ext>
            </a:extLst>
          </p:cNvPr>
          <p:cNvSpPr/>
          <p:nvPr/>
        </p:nvSpPr>
        <p:spPr>
          <a:xfrm>
            <a:off x="0" y="0"/>
            <a:ext cx="918051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Memoria Barbara Francis ‘Castle Creek’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Craig &amp; Fiona Miles</a:t>
            </a:r>
          </a:p>
        </p:txBody>
      </p:sp>
      <p:pic>
        <p:nvPicPr>
          <p:cNvPr id="6" name="Picture 2" descr="C:\Users\Marilyn\Documents\VOOTY 2018 competition\2018 VOOTY comp\6Paph Hybrid\oo1755a.jpg"/>
          <p:cNvPicPr>
            <a:picLocks noChangeAspect="1" noChangeArrowheads="1"/>
          </p:cNvPicPr>
          <p:nvPr/>
        </p:nvPicPr>
        <p:blipFill rotWithShape="1">
          <a:blip r:embed="rId2" cstate="print"/>
          <a:srcRect t="9836"/>
          <a:stretch/>
        </p:blipFill>
        <p:spPr bwMode="auto">
          <a:xfrm>
            <a:off x="1565378" y="2399765"/>
            <a:ext cx="5885735" cy="3981563"/>
          </a:xfrm>
          <a:prstGeom prst="rect">
            <a:avLst/>
          </a:prstGeom>
          <a:noFill/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2816007B-B98C-463F-A922-DC8D6BFF38F3}"/>
              </a:ext>
            </a:extLst>
          </p:cNvPr>
          <p:cNvSpPr txBox="1">
            <a:spLocks/>
          </p:cNvSpPr>
          <p:nvPr/>
        </p:nvSpPr>
        <p:spPr>
          <a:xfrm>
            <a:off x="6732240" y="5301208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80.6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ocuments\VOOTY 2018 competition\2018 VOOTY comp\6Paph Hybrid\oo1755b.JPG"/>
          <p:cNvPicPr>
            <a:picLocks noChangeAspect="1" noChangeArrowheads="1"/>
          </p:cNvPicPr>
          <p:nvPr/>
        </p:nvPicPr>
        <p:blipFill rotWithShape="1">
          <a:blip r:embed="rId2" cstate="print"/>
          <a:srcRect l="10796" b="10639"/>
          <a:stretch/>
        </p:blipFill>
        <p:spPr bwMode="auto">
          <a:xfrm>
            <a:off x="1259632" y="1052736"/>
            <a:ext cx="7140285" cy="5364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Puppentanz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‘Goldilocks’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Cory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Haugh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B92D5FCF-4A1E-4BFC-AFC9-FDC98BC7449C}"/>
              </a:ext>
            </a:extLst>
          </p:cNvPr>
          <p:cNvSpPr txBox="1">
            <a:spLocks/>
          </p:cNvSpPr>
          <p:nvPr/>
        </p:nvSpPr>
        <p:spPr>
          <a:xfrm>
            <a:off x="6876256" y="5085184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</a:t>
            </a:r>
            <a:r>
              <a:rPr lang="en-AU" sz="2000" b="1" dirty="0" err="1"/>
              <a:t>OSCOV</a:t>
            </a:r>
            <a:endParaRPr lang="en-AU" sz="2000" b="1" dirty="0"/>
          </a:p>
          <a:p>
            <a:r>
              <a:rPr lang="en-AU" sz="2000" b="1" dirty="0"/>
              <a:t>80.8</a:t>
            </a:r>
          </a:p>
        </p:txBody>
      </p:sp>
      <p:pic>
        <p:nvPicPr>
          <p:cNvPr id="4" name="Picture 2" descr="C:\Users\Marilyn\Documents\VOOTY 2018 competition\2018 VOOTY comp\6Paph Hybrid\oo1765a.JPG"/>
          <p:cNvPicPr>
            <a:picLocks noChangeAspect="1" noChangeArrowheads="1"/>
          </p:cNvPicPr>
          <p:nvPr/>
        </p:nvPicPr>
        <p:blipFill rotWithShape="1">
          <a:blip r:embed="rId2" cstate="print"/>
          <a:srcRect l="2812" t="13749" r="14687" b="15001"/>
          <a:stretch/>
        </p:blipFill>
        <p:spPr bwMode="auto">
          <a:xfrm>
            <a:off x="827584" y="1988840"/>
            <a:ext cx="6336704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13128</TotalTime>
  <Words>1012</Words>
  <Application>Microsoft Office PowerPoint</Application>
  <PresentationFormat>On-screen Show (4:3)</PresentationFormat>
  <Paragraphs>363</Paragraphs>
  <Slides>219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219</vt:i4>
      </vt:variant>
    </vt:vector>
  </HeadingPairs>
  <TitlesOfParts>
    <vt:vector size="222" baseType="lpstr">
      <vt:lpstr>Calibri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Den. Hulks Moon ‘Bravo’  Chris Pegg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Den. Hulks Moon ‘Bravo’  Chris Pegg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Marilyn</dc:creator>
  <cp:lastModifiedBy>Michael Coker</cp:lastModifiedBy>
  <cp:revision>256</cp:revision>
  <dcterms:created xsi:type="dcterms:W3CDTF">2018-02-27T11:06:34Z</dcterms:created>
  <dcterms:modified xsi:type="dcterms:W3CDTF">2019-04-11T23:35:48Z</dcterms:modified>
</cp:coreProperties>
</file>